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9" r:id="rId2"/>
    <p:sldId id="337" r:id="rId3"/>
    <p:sldId id="271" r:id="rId4"/>
    <p:sldId id="301" r:id="rId5"/>
    <p:sldId id="322" r:id="rId6"/>
    <p:sldId id="365" r:id="rId7"/>
    <p:sldId id="302" r:id="rId8"/>
    <p:sldId id="330" r:id="rId9"/>
    <p:sldId id="303" r:id="rId10"/>
    <p:sldId id="274" r:id="rId11"/>
    <p:sldId id="353" r:id="rId12"/>
    <p:sldId id="380" r:id="rId13"/>
    <p:sldId id="382" r:id="rId14"/>
    <p:sldId id="347" r:id="rId15"/>
    <p:sldId id="388" r:id="rId16"/>
    <p:sldId id="392" r:id="rId17"/>
    <p:sldId id="339" r:id="rId18"/>
    <p:sldId id="341" r:id="rId19"/>
    <p:sldId id="314" r:id="rId20"/>
    <p:sldId id="383" r:id="rId21"/>
    <p:sldId id="358" r:id="rId22"/>
    <p:sldId id="340" r:id="rId23"/>
    <p:sldId id="390" r:id="rId24"/>
    <p:sldId id="389" r:id="rId25"/>
    <p:sldId id="393" r:id="rId26"/>
    <p:sldId id="375" r:id="rId27"/>
    <p:sldId id="366" r:id="rId28"/>
    <p:sldId id="343" r:id="rId29"/>
    <p:sldId id="300" r:id="rId30"/>
    <p:sldId id="282" r:id="rId31"/>
    <p:sldId id="280" r:id="rId32"/>
    <p:sldId id="263" r:id="rId33"/>
    <p:sldId id="293" r:id="rId34"/>
    <p:sldId id="278" r:id="rId35"/>
    <p:sldId id="37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tha Rawat" initials="PR" lastIdx="12" clrIdx="0">
    <p:extLst>
      <p:ext uri="{19B8F6BF-5375-455C-9EA6-DF929625EA0E}">
        <p15:presenceInfo xmlns:p15="http://schemas.microsoft.com/office/powerpoint/2012/main" userId="S-1-5-21-139796614-2838390475-3242810868-1194246" providerId="AD"/>
      </p:ext>
    </p:extLst>
  </p:cmAuthor>
  <p:cmAuthor id="2" name="Lewis, Sue" initials="LS" lastIdx="36" clrIdx="1">
    <p:extLst>
      <p:ext uri="{19B8F6BF-5375-455C-9EA6-DF929625EA0E}">
        <p15:presenceInfo xmlns:p15="http://schemas.microsoft.com/office/powerpoint/2012/main" userId="S-1-5-21-139796614-2838390475-3242810868-518128" providerId="AD"/>
      </p:ext>
    </p:extLst>
  </p:cmAuthor>
  <p:cmAuthor id="3" name="Geraghty, Erin" initials="GE" lastIdx="7" clrIdx="2">
    <p:extLst>
      <p:ext uri="{19B8F6BF-5375-455C-9EA6-DF929625EA0E}">
        <p15:presenceInfo xmlns:p15="http://schemas.microsoft.com/office/powerpoint/2012/main" userId="S-1-5-21-139796614-2838390475-3242810868-1018126" providerId="AD"/>
      </p:ext>
    </p:extLst>
  </p:cmAuthor>
  <p:cmAuthor id="4" name="Blackwell, Tyasia" initials="BT" lastIdx="1" clrIdx="3">
    <p:extLst>
      <p:ext uri="{19B8F6BF-5375-455C-9EA6-DF929625EA0E}">
        <p15:presenceInfo xmlns:p15="http://schemas.microsoft.com/office/powerpoint/2012/main" userId="S-1-5-21-139796614-2838390475-3242810868-1198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8694"/>
    <a:srgbClr val="009A96"/>
    <a:srgbClr val="015788"/>
    <a:srgbClr val="D9D9D9"/>
    <a:srgbClr val="015987"/>
    <a:srgbClr val="0099CC"/>
    <a:srgbClr val="01286B"/>
    <a:srgbClr val="DAE3F3"/>
    <a:srgbClr val="CCECFF"/>
    <a:srgbClr val="004B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32" autoAdjust="0"/>
    <p:restoredTop sz="70360" autoAdjust="0"/>
  </p:normalViewPr>
  <p:slideViewPr>
    <p:cSldViewPr snapToGrid="0" snapToObjects="1">
      <p:cViewPr varScale="1">
        <p:scale>
          <a:sx n="52" d="100"/>
          <a:sy n="52" d="100"/>
        </p:scale>
        <p:origin x="1037" y="-115"/>
      </p:cViewPr>
      <p:guideLst>
        <p:guide orient="horz" pos="2160"/>
        <p:guide pos="3840"/>
      </p:guideLst>
    </p:cSldViewPr>
  </p:slideViewPr>
  <p:notesTextViewPr>
    <p:cViewPr>
      <p:scale>
        <a:sx n="1" d="1"/>
        <a:sy n="1" d="1"/>
      </p:scale>
      <p:origin x="0" y="-542"/>
    </p:cViewPr>
  </p:notesTextViewPr>
  <p:notesViewPr>
    <p:cSldViewPr snapToGrid="0" snapToObjects="1">
      <p:cViewPr varScale="1">
        <p:scale>
          <a:sx n="46" d="100"/>
          <a:sy n="46" d="100"/>
        </p:scale>
        <p:origin x="223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11C8D-184C-0C41-B133-11BF595528CA}"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8DB53-ABC5-6445-8D68-43DE336167E6}" type="slidenum">
              <a:rPr lang="en-US" smtClean="0"/>
              <a:t>‹#›</a:t>
            </a:fld>
            <a:endParaRPr lang="en-US"/>
          </a:p>
        </p:txBody>
      </p:sp>
    </p:spTree>
    <p:extLst>
      <p:ext uri="{BB962C8B-B14F-4D97-AF65-F5344CB8AC3E}">
        <p14:creationId xmlns:p14="http://schemas.microsoft.com/office/powerpoint/2010/main" val="215247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Erin</a:t>
            </a:r>
          </a:p>
          <a:p>
            <a:r>
              <a:rPr lang="en-US" sz="1200" kern="1200" dirty="0" smtClean="0">
                <a:solidFill>
                  <a:schemeClr val="tx1"/>
                </a:solidFill>
                <a:effectLst/>
                <a:latin typeface="+mn-lt"/>
                <a:ea typeface="+mn-ea"/>
                <a:cs typeface="+mn-cs"/>
              </a:rPr>
              <a:t>Hello</a:t>
            </a:r>
            <a:r>
              <a:rPr lang="en-US" sz="1200" kern="1200" baseline="0" dirty="0" smtClean="0">
                <a:solidFill>
                  <a:schemeClr val="tx1"/>
                </a:solidFill>
                <a:effectLst/>
                <a:latin typeface="+mn-lt"/>
                <a:ea typeface="+mn-ea"/>
                <a:cs typeface="+mn-cs"/>
              </a:rPr>
              <a:t> everyone and thank you for joining me today.  </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1</a:t>
            </a:fld>
            <a:endParaRPr lang="en-US"/>
          </a:p>
        </p:txBody>
      </p:sp>
    </p:spTree>
    <p:extLst>
      <p:ext uri="{BB962C8B-B14F-4D97-AF65-F5344CB8AC3E}">
        <p14:creationId xmlns:p14="http://schemas.microsoft.com/office/powerpoint/2010/main" val="5146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Now</a:t>
            </a:r>
            <a:r>
              <a:rPr lang="en-US" baseline="0" dirty="0" smtClean="0"/>
              <a:t> that we’ve discussed what annual enrollment is and what is required, let’s take a look at what’s new for 2025.</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10</a:t>
            </a:fld>
            <a:endParaRPr lang="en-US"/>
          </a:p>
        </p:txBody>
      </p:sp>
    </p:spTree>
    <p:extLst>
      <p:ext uri="{BB962C8B-B14F-4D97-AF65-F5344CB8AC3E}">
        <p14:creationId xmlns:p14="http://schemas.microsoft.com/office/powerpoint/2010/main" val="1719970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11</a:t>
            </a:fld>
            <a:endParaRPr lang="en-US"/>
          </a:p>
        </p:txBody>
      </p:sp>
    </p:spTree>
    <p:extLst>
      <p:ext uri="{BB962C8B-B14F-4D97-AF65-F5344CB8AC3E}">
        <p14:creationId xmlns:p14="http://schemas.microsoft.com/office/powerpoint/2010/main" val="53865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During AE, there will be a tab showing all of the AE meetings scheduled with dial-in information.</a:t>
            </a:r>
          </a:p>
          <a:p>
            <a:endParaRPr lang="en-US" dirty="0" smtClean="0"/>
          </a:p>
        </p:txBody>
      </p:sp>
      <p:sp>
        <p:nvSpPr>
          <p:cNvPr id="4" name="Slide Number Placeholder 3"/>
          <p:cNvSpPr>
            <a:spLocks noGrp="1"/>
          </p:cNvSpPr>
          <p:nvPr>
            <p:ph type="sldNum" sz="quarter" idx="10"/>
          </p:nvPr>
        </p:nvSpPr>
        <p:spPr/>
        <p:txBody>
          <a:bodyPr/>
          <a:lstStyle/>
          <a:p>
            <a:fld id="{4DD8DB53-ABC5-6445-8D68-43DE336167E6}" type="slidenum">
              <a:rPr lang="en-US" smtClean="0"/>
              <a:t>12</a:t>
            </a:fld>
            <a:endParaRPr lang="en-US"/>
          </a:p>
        </p:txBody>
      </p:sp>
    </p:spTree>
    <p:extLst>
      <p:ext uri="{BB962C8B-B14F-4D97-AF65-F5344CB8AC3E}">
        <p14:creationId xmlns:p14="http://schemas.microsoft.com/office/powerpoint/2010/main" val="2308455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7"/>
              </a:spcBef>
              <a:spcAft>
                <a:spcPts val="607"/>
              </a:spcAft>
            </a:pPr>
            <a:r>
              <a:rPr lang="en-US" baseline="0" dirty="0" smtClean="0"/>
              <a:t>Erin</a:t>
            </a:r>
          </a:p>
          <a:p>
            <a:pPr>
              <a:spcBef>
                <a:spcPts val="607"/>
              </a:spcBef>
              <a:spcAft>
                <a:spcPts val="607"/>
              </a:spcAft>
            </a:pPr>
            <a:r>
              <a:rPr lang="en-US" baseline="0" dirty="0" smtClean="0"/>
              <a:t>You may recall we had a complex rating band configuration that we collapsed to zones  have worked to collapse to 6 in 2019 and into 2 in 2024, no changes for 2025 and will revisit into 2026. </a:t>
            </a:r>
            <a:r>
              <a:rPr lang="en-US" dirty="0" smtClean="0"/>
              <a:t>Lawrence DC- Ocala DC- Morrisville DC , Morrisville is union all involve</a:t>
            </a:r>
            <a:r>
              <a:rPr lang="en-US" baseline="0" dirty="0" smtClean="0"/>
              <a:t> tiered pricing. </a:t>
            </a:r>
            <a:endParaRPr lang="en-US" dirty="0" smtClean="0"/>
          </a:p>
          <a:p>
            <a:r>
              <a:rPr lang="en-US" sz="1200" b="1" dirty="0" smtClean="0"/>
              <a:t>2025 Increase: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2025 FPL safe harbor contribution % is 9.02%. The percentage (9.02%) is multiplied by the 2024 FPL ($15,060), resulting in a maximum monthly employee contribution of $113.20.</a:t>
            </a:r>
          </a:p>
          <a:p>
            <a:pPr marL="171450" lvl="0" indent="-171450">
              <a:buFont typeface="Arial" panose="020B0604020202020204" pitchFamily="34" charset="0"/>
              <a:buChar char="•"/>
            </a:pPr>
            <a:r>
              <a:rPr lang="en-US" sz="1200" dirty="0" smtClean="0">
                <a:solidFill>
                  <a:srgbClr val="FF0000"/>
                </a:solidFill>
              </a:rPr>
              <a:t>BCBS – 8.7%  - down from</a:t>
            </a:r>
            <a:r>
              <a:rPr lang="en-US" sz="1200" baseline="0" dirty="0" smtClean="0">
                <a:solidFill>
                  <a:srgbClr val="FF0000"/>
                </a:solidFill>
              </a:rPr>
              <a:t> the 9.7% increase in 2024</a:t>
            </a:r>
            <a:r>
              <a:rPr lang="en-US" sz="1200" dirty="0" smtClean="0">
                <a:solidFill>
                  <a:srgbClr val="FF0000"/>
                </a:solidFill>
              </a:rPr>
              <a:t> aggregate across 3 plans range increases are ranging 11 – 22% increases for Zones 1 and 2 and  11- 26%</a:t>
            </a:r>
            <a:r>
              <a:rPr lang="en-US" sz="1200" baseline="0" dirty="0" smtClean="0">
                <a:solidFill>
                  <a:srgbClr val="FF0000"/>
                </a:solidFill>
              </a:rPr>
              <a:t> for zone 3</a:t>
            </a:r>
            <a:r>
              <a:rPr lang="en-US" sz="1200" dirty="0" smtClean="0">
                <a:solidFill>
                  <a:srgbClr val="FF0000"/>
                </a:solidFill>
              </a:rPr>
              <a:t>  </a:t>
            </a:r>
            <a:endParaRPr lang="en-US" sz="1200" baseline="0" dirty="0" smtClean="0">
              <a:solidFill>
                <a:srgbClr val="FF0000"/>
              </a:solidFill>
            </a:endParaRPr>
          </a:p>
          <a:p>
            <a:pPr marL="171450" lvl="0" indent="-171450">
              <a:buFont typeface="Arial" panose="020B0604020202020204" pitchFamily="34" charset="0"/>
              <a:buChar char="•"/>
            </a:pPr>
            <a:r>
              <a:rPr lang="en-US" sz="1200" dirty="0" smtClean="0">
                <a:solidFill>
                  <a:srgbClr val="FF0000"/>
                </a:solidFill>
              </a:rPr>
              <a:t>Kaiser – 18.19% - aggregate across 2 plans range xx -xx</a:t>
            </a:r>
          </a:p>
          <a:p>
            <a:pPr marL="171450" lvl="0" indent="-171450">
              <a:buFont typeface="Arial" panose="020B0604020202020204" pitchFamily="34" charset="0"/>
              <a:buChar char="•"/>
            </a:pPr>
            <a:r>
              <a:rPr lang="en-US" sz="1200" dirty="0" smtClean="0">
                <a:solidFill>
                  <a:srgbClr val="FF0000"/>
                </a:solidFill>
              </a:rPr>
              <a:t>Triple S – 6% up from 2024 3% increase</a:t>
            </a:r>
          </a:p>
          <a:p>
            <a:pPr marL="171450" lvl="0" indent="-171450">
              <a:buFont typeface="Arial" panose="020B0604020202020204" pitchFamily="34" charset="0"/>
              <a:buChar char="•"/>
            </a:pPr>
            <a:r>
              <a:rPr lang="en-US" sz="1200" dirty="0" err="1" smtClean="0">
                <a:solidFill>
                  <a:srgbClr val="FF0000"/>
                </a:solidFill>
              </a:rPr>
              <a:t>Netcare</a:t>
            </a:r>
            <a:r>
              <a:rPr lang="en-US" sz="1200" dirty="0" smtClean="0">
                <a:solidFill>
                  <a:srgbClr val="FF0000"/>
                </a:solidFill>
              </a:rPr>
              <a:t> – 0%</a:t>
            </a:r>
          </a:p>
          <a:p>
            <a:pPr marL="171450" lvl="0" indent="-171450">
              <a:buFont typeface="Arial" panose="020B0604020202020204" pitchFamily="34" charset="0"/>
              <a:buChar char="•"/>
            </a:pPr>
            <a:r>
              <a:rPr lang="en-US" sz="1200" dirty="0" smtClean="0">
                <a:solidFill>
                  <a:srgbClr val="FF0000"/>
                </a:solidFill>
              </a:rPr>
              <a:t>HMSA – 6% down from 2024 7.7% increase</a:t>
            </a:r>
          </a:p>
          <a:p>
            <a:pPr lvl="0"/>
            <a:r>
              <a:rPr lang="en-US" sz="1200" b="1" dirty="0" smtClean="0"/>
              <a:t>Other Benefits </a:t>
            </a:r>
          </a:p>
          <a:p>
            <a:pPr marL="342900" lvl="0" indent="-342900">
              <a:buFont typeface="Arial" panose="020B0604020202020204" pitchFamily="34" charset="0"/>
              <a:buChar char="•"/>
            </a:pPr>
            <a:r>
              <a:rPr lang="en-US" sz="1200" dirty="0" smtClean="0"/>
              <a:t>Dental – slight reduction to MetLife premiums</a:t>
            </a:r>
          </a:p>
          <a:p>
            <a:pPr marL="342900" lvl="0" indent="-342900">
              <a:buFont typeface="Arial" panose="020B0604020202020204" pitchFamily="34" charset="0"/>
              <a:buChar char="•"/>
            </a:pPr>
            <a:r>
              <a:rPr lang="en-US" sz="1200" dirty="0" smtClean="0"/>
              <a:t>Vision – no change</a:t>
            </a:r>
          </a:p>
          <a:p>
            <a:pPr marL="342900" lvl="0" indent="-342900">
              <a:buFont typeface="Arial" panose="020B0604020202020204" pitchFamily="34" charset="0"/>
              <a:buChar char="•"/>
            </a:pPr>
            <a:r>
              <a:rPr lang="en-US" sz="1200" dirty="0" smtClean="0"/>
              <a:t>Critical Illness, Accidental Injury, Hospital Care – premium reductions and plan enhancements</a:t>
            </a:r>
          </a:p>
          <a:p>
            <a:pPr marL="342900" lvl="0" indent="-342900">
              <a:buFont typeface="Arial" panose="020B0604020202020204" pitchFamily="34" charset="0"/>
              <a:buChar char="•"/>
            </a:pPr>
            <a:r>
              <a:rPr lang="en-US" sz="1200" dirty="0" smtClean="0"/>
              <a:t>Life Insurance - Optional Life Insurance AD&amp;D – no change</a:t>
            </a:r>
          </a:p>
          <a:p>
            <a:pPr marL="342900" lvl="0" indent="-342900">
              <a:buFont typeface="Arial" panose="020B0604020202020204" pitchFamily="34" charset="0"/>
              <a:buChar char="•"/>
            </a:pPr>
            <a:r>
              <a:rPr lang="en-US" sz="1200" dirty="0" smtClean="0"/>
              <a:t>LTD – no change</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13</a:t>
            </a:fld>
            <a:endParaRPr lang="en-US"/>
          </a:p>
        </p:txBody>
      </p:sp>
    </p:spTree>
    <p:extLst>
      <p:ext uri="{BB962C8B-B14F-4D97-AF65-F5344CB8AC3E}">
        <p14:creationId xmlns:p14="http://schemas.microsoft.com/office/powerpoint/2010/main" val="281853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a:t>
            </a:r>
          </a:p>
          <a:p>
            <a:r>
              <a:rPr lang="en-US" dirty="0" err="1" smtClean="0"/>
              <a:t>Teladoc</a:t>
            </a:r>
            <a:r>
              <a:rPr lang="en-US" dirty="0" smtClean="0"/>
              <a:t> Virtual Primary</a:t>
            </a:r>
            <a:r>
              <a:rPr lang="en-US" baseline="0" dirty="0" smtClean="0"/>
              <a:t> Care is new, there is a presentation on this feature on 11/8</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14</a:t>
            </a:fld>
            <a:endParaRPr lang="en-US"/>
          </a:p>
        </p:txBody>
      </p:sp>
    </p:spTree>
    <p:extLst>
      <p:ext uri="{BB962C8B-B14F-4D97-AF65-F5344CB8AC3E}">
        <p14:creationId xmlns:p14="http://schemas.microsoft.com/office/powerpoint/2010/main" val="395617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a:t>
            </a:r>
          </a:p>
          <a:p>
            <a:r>
              <a:rPr lang="en-US" dirty="0" smtClean="0"/>
              <a:t>The current slide reflects a comparison of each plan and associated costs.  Regardless of which medical plan you choose, the same types of services – preventive care, office visits, hospital stays, and prescription drugs – are covered. </a:t>
            </a:r>
          </a:p>
          <a:p>
            <a:endParaRPr lang="en-US" dirty="0" smtClean="0"/>
          </a:p>
          <a:p>
            <a:r>
              <a:rPr lang="en-US" dirty="0" smtClean="0"/>
              <a:t>With each plan, you will pay some of the expenses. The plans vary on the amount of cost sharing which will be your responsibility. Cost sharing is influenced directly by whether or not you choose in-network providers, preferred providers, or out-of-network providers each time you need care. </a:t>
            </a:r>
          </a:p>
          <a:p>
            <a:endParaRPr lang="en-US" dirty="0" smtClean="0"/>
          </a:p>
          <a:p>
            <a:r>
              <a:rPr lang="en-US" dirty="0" smtClean="0"/>
              <a:t>There is a detailed slide</a:t>
            </a:r>
            <a:r>
              <a:rPr lang="en-US" baseline="0" dirty="0" smtClean="0"/>
              <a:t> in the appendix that shows costs for Virtual Primary Care across plans. </a:t>
            </a:r>
          </a:p>
          <a:p>
            <a:r>
              <a:rPr lang="en-US" baseline="0" dirty="0" err="1" smtClean="0"/>
              <a:t>MDLive</a:t>
            </a:r>
            <a:r>
              <a:rPr lang="en-US" baseline="0" dirty="0" smtClean="0"/>
              <a:t> – virtual general med visit $0 </a:t>
            </a:r>
          </a:p>
          <a:p>
            <a:r>
              <a:rPr lang="en-US" baseline="0" dirty="0" err="1" smtClean="0"/>
              <a:t>Teladoc</a:t>
            </a:r>
            <a:r>
              <a:rPr lang="en-US" baseline="0" dirty="0" smtClean="0"/>
              <a:t> VPC – virtual office </a:t>
            </a:r>
            <a:r>
              <a:rPr lang="en-US" baseline="0" dirty="0" smtClean="0"/>
              <a:t>visit, </a:t>
            </a:r>
            <a:r>
              <a:rPr lang="en-US" baseline="0" dirty="0" smtClean="0"/>
              <a:t>general med visit </a:t>
            </a:r>
            <a:r>
              <a:rPr lang="en-US" baseline="0" dirty="0" smtClean="0"/>
              <a:t>and </a:t>
            </a:r>
            <a:r>
              <a:rPr lang="en-US" baseline="0" smtClean="0"/>
              <a:t>dermatology </a:t>
            </a:r>
            <a:r>
              <a:rPr lang="en-US" baseline="0" smtClean="0"/>
              <a:t> </a:t>
            </a:r>
            <a:r>
              <a:rPr lang="en-US" baseline="0" dirty="0" smtClean="0"/>
              <a:t>– there is no out-of-network coverage for </a:t>
            </a:r>
            <a:r>
              <a:rPr lang="en-US" baseline="0" dirty="0" err="1" smtClean="0"/>
              <a:t>Teladoc</a:t>
            </a:r>
            <a:r>
              <a:rPr lang="en-US" baseline="0" dirty="0" smtClean="0"/>
              <a:t> </a:t>
            </a:r>
            <a:r>
              <a:rPr lang="en-US" baseline="0" dirty="0" err="1" smtClean="0"/>
              <a:t>telehealth</a:t>
            </a:r>
            <a:endParaRPr lang="en-US" dirty="0" smtClean="0"/>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15</a:t>
            </a:fld>
            <a:endParaRPr lang="en-US"/>
          </a:p>
        </p:txBody>
      </p:sp>
    </p:spTree>
    <p:extLst>
      <p:ext uri="{BB962C8B-B14F-4D97-AF65-F5344CB8AC3E}">
        <p14:creationId xmlns:p14="http://schemas.microsoft.com/office/powerpoint/2010/main" val="2644717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Erin</a:t>
            </a:r>
          </a:p>
          <a:p>
            <a:r>
              <a:rPr lang="en-US" sz="1200" b="0" i="0" u="none" strike="noStrike" kern="1200" baseline="0" dirty="0" smtClean="0">
                <a:solidFill>
                  <a:schemeClr val="tx1"/>
                </a:solidFill>
                <a:latin typeface="+mn-lt"/>
                <a:ea typeface="+mn-ea"/>
                <a:cs typeface="+mn-cs"/>
              </a:rPr>
              <a:t>Primary360 easily connects you to primary care so you can become your healthiest self. </a:t>
            </a:r>
          </a:p>
          <a:p>
            <a:r>
              <a:rPr lang="en-US" sz="1200" b="0" i="0" u="none" strike="noStrike" kern="1200" baseline="0" dirty="0" smtClean="0">
                <a:solidFill>
                  <a:schemeClr val="tx1"/>
                </a:solidFill>
                <a:latin typeface="+mn-lt"/>
                <a:ea typeface="+mn-ea"/>
                <a:cs typeface="+mn-cs"/>
              </a:rPr>
              <a:t>Manage every bit of your health—body and mind—with a board-certified primary care provider of your choice and your own care team by your side. So you can live healthier ever after.</a:t>
            </a:r>
          </a:p>
          <a:p>
            <a:r>
              <a:rPr lang="en-US" sz="1200" b="1" i="0" u="none" strike="noStrike" kern="1200" baseline="0" dirty="0" smtClean="0">
                <a:solidFill>
                  <a:schemeClr val="tx1"/>
                </a:solidFill>
                <a:latin typeface="+mn-lt"/>
                <a:ea typeface="+mn-ea"/>
                <a:cs typeface="+mn-cs"/>
              </a:rPr>
              <a:t>Achieve better health with Primary360 today</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Teladoc.com/Primary360 | 1-800-835-2362</a:t>
            </a:r>
          </a:p>
          <a:p>
            <a:r>
              <a:rPr lang="en-US" sz="1200" b="0" i="0" u="none" strike="noStrike" kern="1200" baseline="0" dirty="0" smtClean="0">
                <a:solidFill>
                  <a:schemeClr val="tx1"/>
                </a:solidFill>
                <a:latin typeface="+mn-lt"/>
                <a:ea typeface="+mn-ea"/>
                <a:cs typeface="+mn-cs"/>
              </a:rPr>
              <a:t>Annual checkups and wellness visits by phone or video</a:t>
            </a:r>
          </a:p>
          <a:p>
            <a:r>
              <a:rPr lang="en-US" sz="1200" b="0" i="0" u="none" strike="noStrike" kern="1200" baseline="0" dirty="0" smtClean="0">
                <a:solidFill>
                  <a:schemeClr val="tx1"/>
                </a:solidFill>
                <a:latin typeface="+mn-lt"/>
                <a:ea typeface="+mn-ea"/>
                <a:cs typeface="+mn-cs"/>
              </a:rPr>
              <a:t>Dedicated time with your provider to talk through your medical history, challenges and needs</a:t>
            </a:r>
          </a:p>
          <a:p>
            <a:r>
              <a:rPr lang="en-US" sz="1200" b="0" i="0" u="none" strike="noStrike" kern="1200" baseline="0" dirty="0" smtClean="0">
                <a:solidFill>
                  <a:schemeClr val="tx1"/>
                </a:solidFill>
                <a:latin typeface="+mn-lt"/>
                <a:ea typeface="+mn-ea"/>
                <a:cs typeface="+mn-cs"/>
              </a:rPr>
              <a:t>A personalized Care Plan so you can meet your health goals with ease</a:t>
            </a:r>
          </a:p>
          <a:p>
            <a:r>
              <a:rPr lang="en-US" dirty="0" smtClean="0"/>
              <a:t>Referrals, prescriptions and lab orders as needed</a:t>
            </a:r>
          </a:p>
          <a:p>
            <a:endParaRPr lang="en-US" dirty="0" smtClean="0"/>
          </a:p>
          <a:p>
            <a:r>
              <a:rPr lang="en-US" b="1" dirty="0" smtClean="0"/>
              <a:t>General Medicine</a:t>
            </a:r>
          </a:p>
          <a:p>
            <a:r>
              <a:rPr lang="en-US" dirty="0" smtClean="0"/>
              <a:t>Skip the trip to the ER Get care now by phone or video.</a:t>
            </a:r>
          </a:p>
          <a:p>
            <a:r>
              <a:rPr lang="en-US" dirty="0" smtClean="0"/>
              <a:t>When it’s not an emergency, you’ve got </a:t>
            </a:r>
            <a:r>
              <a:rPr lang="en-US" dirty="0" err="1" smtClean="0"/>
              <a:t>Teladoc</a:t>
            </a:r>
            <a:r>
              <a:rPr lang="en-US" dirty="0" smtClean="0"/>
              <a:t> Health.</a:t>
            </a:r>
          </a:p>
          <a:p>
            <a:r>
              <a:rPr lang="en-US" dirty="0" err="1" smtClean="0"/>
              <a:t>Teladoc</a:t>
            </a:r>
            <a:r>
              <a:rPr lang="en-US" dirty="0" smtClean="0"/>
              <a:t> Health providers are here for you 24/7, by phone or video.</a:t>
            </a:r>
          </a:p>
          <a:p>
            <a:r>
              <a:rPr lang="en-US" dirty="0" smtClean="0"/>
              <a:t>Avoid the long wait times of an urgent care or the ER</a:t>
            </a:r>
          </a:p>
          <a:p>
            <a:r>
              <a:rPr lang="en-US" dirty="0" smtClean="0"/>
              <a:t>Licensed providers help with conditions like the flu, bronchitis, rashes, sinus infections, and more</a:t>
            </a:r>
          </a:p>
          <a:p>
            <a:r>
              <a:rPr lang="en-US" dirty="0" smtClean="0"/>
              <a:t>Get care from wherever you are</a:t>
            </a:r>
          </a:p>
          <a:p>
            <a:r>
              <a:rPr lang="en-US" dirty="0" smtClean="0"/>
              <a:t>Feel better without leaving the house</a:t>
            </a:r>
          </a:p>
          <a:p>
            <a:endParaRPr lang="en-US" dirty="0" smtClean="0"/>
          </a:p>
          <a:p>
            <a:r>
              <a:rPr lang="en-US" b="1" dirty="0" smtClean="0"/>
              <a:t>Dermatology</a:t>
            </a:r>
          </a:p>
          <a:p>
            <a:r>
              <a:rPr lang="en-US" dirty="0" smtClean="0"/>
              <a:t>Have your skin concerns evaluated by a licensed dermatologist</a:t>
            </a:r>
          </a:p>
          <a:p>
            <a:r>
              <a:rPr lang="en-US" dirty="0" smtClean="0"/>
              <a:t>Clear, healthy skin is the goal, but sometimes you need help with:</a:t>
            </a:r>
          </a:p>
          <a:p>
            <a:r>
              <a:rPr lang="en-US" dirty="0" smtClean="0"/>
              <a:t>TM-DRM-10E-C24-01_Workfrontnumber_C_mmddyy_initials</a:t>
            </a:r>
          </a:p>
          <a:p>
            <a:r>
              <a:rPr lang="en-US" dirty="0" smtClean="0"/>
              <a:t>Have your skin</a:t>
            </a:r>
          </a:p>
          <a:p>
            <a:r>
              <a:rPr lang="en-US" dirty="0" smtClean="0"/>
              <a:t>concerns evaluated by a licensed dermatologist</a:t>
            </a:r>
          </a:p>
          <a:p>
            <a:r>
              <a:rPr lang="en-US" dirty="0" smtClean="0"/>
              <a:t>• Acne</a:t>
            </a:r>
          </a:p>
          <a:p>
            <a:r>
              <a:rPr lang="en-US" dirty="0" smtClean="0"/>
              <a:t>• Rashes</a:t>
            </a:r>
          </a:p>
          <a:p>
            <a:r>
              <a:rPr lang="en-US" dirty="0" smtClean="0"/>
              <a:t>• Eczema</a:t>
            </a:r>
          </a:p>
          <a:p>
            <a:r>
              <a:rPr lang="en-US" dirty="0" smtClean="0"/>
              <a:t>• Rosacea</a:t>
            </a:r>
          </a:p>
          <a:p>
            <a:r>
              <a:rPr lang="en-US" dirty="0" smtClean="0"/>
              <a:t>• And more</a:t>
            </a:r>
          </a:p>
          <a:p>
            <a:r>
              <a:rPr lang="en-US" dirty="0" err="1" smtClean="0"/>
              <a:t>Teladoc</a:t>
            </a:r>
            <a:r>
              <a:rPr lang="en-US" dirty="0" smtClean="0"/>
              <a:t> Health Dermatology is available to you in a snap. Upload images</a:t>
            </a:r>
          </a:p>
          <a:p>
            <a:r>
              <a:rPr lang="en-US" dirty="0" smtClean="0"/>
              <a:t>of your skin issue online or on the app. You’ll receive a custom treatment plan within 24 hours.</a:t>
            </a:r>
          </a:p>
          <a:p>
            <a:r>
              <a:rPr lang="en-US" dirty="0" smtClean="0"/>
              <a:t>How it works:</a:t>
            </a:r>
          </a:p>
          <a:p>
            <a:r>
              <a:rPr lang="en-US" dirty="0" smtClean="0"/>
              <a:t>Download the app or go online to register or log in Complete or update a brief medical history</a:t>
            </a:r>
          </a:p>
          <a:p>
            <a:r>
              <a:rPr lang="en-US" dirty="0" smtClean="0"/>
              <a:t>Upload images of your skin issue online or on the app. You’ll receive a treatment plan within 24 </a:t>
            </a:r>
          </a:p>
          <a:p>
            <a:r>
              <a:rPr lang="en-US" dirty="0" smtClean="0"/>
              <a:t>hours. You may ask questions</a:t>
            </a:r>
          </a:p>
          <a:p>
            <a:r>
              <a:rPr lang="en-US" dirty="0" smtClean="0"/>
              <a:t>for up to 7 days after you receive your plan.</a:t>
            </a:r>
          </a:p>
          <a:p>
            <a:r>
              <a:rPr lang="en-US" dirty="0" smtClean="0"/>
              <a:t>Phone and video visits are not required or part of the dermatology visit.</a:t>
            </a:r>
          </a:p>
          <a:p>
            <a:r>
              <a:rPr lang="en-US" dirty="0" smtClean="0"/>
              <a:t>Learn more</a:t>
            </a:r>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752462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kern="1200" dirty="0" smtClean="0">
                <a:solidFill>
                  <a:schemeClr val="tx1"/>
                </a:solidFill>
                <a:effectLst/>
                <a:latin typeface="+mn-lt"/>
                <a:ea typeface="+mn-ea"/>
                <a:cs typeface="+mn-cs"/>
              </a:rPr>
              <a:t>Erin</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200" kern="1200" dirty="0" smtClean="0">
                <a:solidFill>
                  <a:schemeClr val="tx1"/>
                </a:solidFill>
                <a:effectLst/>
                <a:latin typeface="+mn-lt"/>
                <a:ea typeface="+mn-ea"/>
                <a:cs typeface="+mn-cs"/>
              </a:rPr>
              <a:t>When it comes down to it, healthcare is an expensive investment. Kaiser Permanente’s renewal for 2025 triggered a significant increase to premiums that were not negotiable. Transformco remains committed to offering associates a valuable, affordable benefits program that is the right fit for you and your family. To continue doing that, we made some changes to our medical offering for 2025.</a:t>
            </a:r>
          </a:p>
          <a:p>
            <a:pPr>
              <a:spcBef>
                <a:spcPts val="600"/>
              </a:spcBef>
              <a:spcAft>
                <a:spcPts val="600"/>
              </a:spcAft>
            </a:pPr>
            <a:endParaRPr lang="en-US" dirty="0" smtClean="0"/>
          </a:p>
          <a:p>
            <a:pPr>
              <a:spcBef>
                <a:spcPts val="600"/>
              </a:spcBef>
              <a:spcAft>
                <a:spcPts val="600"/>
              </a:spcAft>
            </a:pPr>
            <a:r>
              <a:rPr lang="en-US" dirty="0" smtClean="0"/>
              <a:t>The changes involve the</a:t>
            </a:r>
            <a:r>
              <a:rPr lang="en-US" baseline="0" dirty="0" smtClean="0"/>
              <a:t> cost of premium:</a:t>
            </a:r>
          </a:p>
          <a:p>
            <a:pPr>
              <a:spcBef>
                <a:spcPts val="600"/>
              </a:spcBef>
              <a:spcAft>
                <a:spcPts val="600"/>
              </a:spcAft>
            </a:pPr>
            <a:endParaRPr lang="en-US" dirty="0" smtClean="0"/>
          </a:p>
          <a:p>
            <a:pPr lvl="0"/>
            <a:r>
              <a:rPr lang="en-US" sz="1200" b="1" dirty="0" smtClean="0">
                <a:effectLst/>
              </a:rPr>
              <a:t>Kaiser Permanente</a:t>
            </a:r>
            <a:r>
              <a:rPr lang="en-US" sz="1200" dirty="0" smtClean="0">
                <a:effectLst/>
              </a:rPr>
              <a:t>- You’ll continue to elect from one of two coverage levels:</a:t>
            </a:r>
            <a:endParaRPr lang="en-US" dirty="0" smtClean="0">
              <a:effectLst/>
            </a:endParaRPr>
          </a:p>
          <a:p>
            <a:pPr lvl="1"/>
            <a:r>
              <a:rPr lang="en-US" sz="1200" b="1" dirty="0" smtClean="0">
                <a:effectLst/>
              </a:rPr>
              <a:t>Enhanced:</a:t>
            </a:r>
            <a:r>
              <a:rPr lang="en-US" sz="1200" dirty="0" smtClean="0">
                <a:effectLst/>
              </a:rPr>
              <a:t> This coverage level is a preferred provider organization (PPO) option.</a:t>
            </a:r>
            <a:endParaRPr lang="en-US" dirty="0" smtClean="0">
              <a:effectLst/>
            </a:endParaRPr>
          </a:p>
          <a:p>
            <a:pPr lvl="1"/>
            <a:r>
              <a:rPr lang="en-US" sz="1200" b="1" dirty="0" smtClean="0">
                <a:effectLst/>
              </a:rPr>
              <a:t>Basic:</a:t>
            </a:r>
            <a:r>
              <a:rPr lang="en-US" sz="1200" dirty="0" smtClean="0">
                <a:effectLst/>
              </a:rPr>
              <a:t> This coverage level is a high-deductible option that gives you the ability to contribute to a tax-advantaged Health Savings Account (HSA). The Basic Plan, Employee only tier, </a:t>
            </a:r>
            <a:r>
              <a:rPr lang="en-US" sz="1200" b="1" dirty="0" smtClean="0">
                <a:effectLst/>
              </a:rPr>
              <a:t>will no longer be priced as the ACA affordable option effective January 1, 2025.</a:t>
            </a:r>
            <a:endParaRPr lang="en-US" dirty="0" smtClean="0">
              <a:effectLst/>
            </a:endParaRPr>
          </a:p>
          <a:p>
            <a:pPr>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17</a:t>
            </a:fld>
            <a:endParaRPr lang="en-US"/>
          </a:p>
        </p:txBody>
      </p:sp>
    </p:spTree>
    <p:extLst>
      <p:ext uri="{BB962C8B-B14F-4D97-AF65-F5344CB8AC3E}">
        <p14:creationId xmlns:p14="http://schemas.microsoft.com/office/powerpoint/2010/main" val="187490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Sue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Supplemental Medical </a:t>
            </a:r>
            <a:r>
              <a:rPr lang="en-US" dirty="0" smtClean="0"/>
              <a:t>is a type of insurance that helps pay for treatments and services that standard health insurance plans may not cover.  While Transformco offers robust major medical plans, all plans have out of pocket expenses that are the responsibility of the participant.  Supplemental Medical plans help cover the costs participants incur prior to reaching their deductible or the 100% coinsurance level of coverage by paying lump sums directly to the participant for specific events.</a:t>
            </a:r>
          </a:p>
          <a:p>
            <a:pPr marL="285750" lvl="0" indent="-285750">
              <a:buFont typeface="Arial" panose="020B0604020202020204" pitchFamily="34" charset="0"/>
              <a:buChar char="•"/>
            </a:pPr>
            <a:r>
              <a:rPr lang="en-US" b="1" dirty="0" smtClean="0"/>
              <a:t>Improved Plan Designs – </a:t>
            </a:r>
            <a:r>
              <a:rPr lang="en-US" dirty="0" smtClean="0"/>
              <a:t>all of the carriers were asked to make adjustments to the 3 plan designs to bring them more in line with industry standard offerings.  The current plans offered by Cigna have limited covered conditions with lower benefit payouts than we would like.  All of the carriers were able to enhance portions of each plan to varying degrees.  The MetLife enhancements were the most extensive and consistent.</a:t>
            </a:r>
          </a:p>
          <a:p>
            <a:pPr marL="248285" marR="162560" indent="-236220">
              <a:lnSpc>
                <a:spcPct val="100600"/>
              </a:lnSpc>
              <a:spcBef>
                <a:spcPts val="90"/>
              </a:spcBef>
              <a:tabLst>
                <a:tab pos="247650" algn="l"/>
              </a:tabLst>
            </a:pPr>
            <a:r>
              <a:rPr lang="en-US" sz="1200" dirty="0" smtClean="0">
                <a:solidFill>
                  <a:srgbClr val="002854"/>
                </a:solidFill>
                <a:latin typeface="Arial"/>
                <a:cs typeface="Arial"/>
              </a:rPr>
              <a:t>	For</a:t>
            </a:r>
            <a:r>
              <a:rPr lang="en-US" sz="1200" spc="-35" dirty="0" smtClean="0">
                <a:solidFill>
                  <a:srgbClr val="002854"/>
                </a:solidFill>
                <a:latin typeface="Arial"/>
                <a:cs typeface="Arial"/>
              </a:rPr>
              <a:t> </a:t>
            </a:r>
            <a:r>
              <a:rPr lang="en-US" sz="1200" b="1" dirty="0" smtClean="0">
                <a:solidFill>
                  <a:srgbClr val="002854"/>
                </a:solidFill>
                <a:latin typeface="Arial"/>
                <a:cs typeface="Arial"/>
              </a:rPr>
              <a:t>Accident</a:t>
            </a:r>
            <a:r>
              <a:rPr lang="en-US" sz="1200" b="0" dirty="0" smtClean="0">
                <a:solidFill>
                  <a:srgbClr val="002854"/>
                </a:solidFill>
                <a:latin typeface="Arial"/>
                <a:cs typeface="Arial"/>
              </a:rPr>
              <a:t>:</a:t>
            </a:r>
            <a:r>
              <a:rPr lang="en-US" sz="1200" spc="-25" dirty="0" smtClean="0">
                <a:solidFill>
                  <a:srgbClr val="002854"/>
                </a:solidFill>
                <a:latin typeface="Arial"/>
                <a:cs typeface="Arial"/>
              </a:rPr>
              <a:t> </a:t>
            </a:r>
            <a:r>
              <a:rPr lang="en-US" sz="1200" dirty="0" smtClean="0">
                <a:solidFill>
                  <a:srgbClr val="002854"/>
                </a:solidFill>
                <a:latin typeface="Arial"/>
                <a:cs typeface="Arial"/>
              </a:rPr>
              <a:t>enhanced</a:t>
            </a:r>
            <a:r>
              <a:rPr lang="en-US" sz="1200" spc="-10" dirty="0" smtClean="0">
                <a:solidFill>
                  <a:srgbClr val="002854"/>
                </a:solidFill>
                <a:latin typeface="Arial"/>
                <a:cs typeface="Arial"/>
              </a:rPr>
              <a:t> </a:t>
            </a:r>
            <a:r>
              <a:rPr lang="en-US" sz="1200" dirty="0" smtClean="0">
                <a:solidFill>
                  <a:srgbClr val="002854"/>
                </a:solidFill>
                <a:latin typeface="Arial"/>
                <a:cs typeface="Arial"/>
              </a:rPr>
              <a:t>payouts for</a:t>
            </a:r>
            <a:r>
              <a:rPr lang="en-US" sz="1200" spc="-35" dirty="0" smtClean="0">
                <a:solidFill>
                  <a:srgbClr val="002854"/>
                </a:solidFill>
                <a:latin typeface="Arial"/>
                <a:cs typeface="Arial"/>
              </a:rPr>
              <a:t> </a:t>
            </a:r>
            <a:r>
              <a:rPr lang="en-US" sz="1200" dirty="0" smtClean="0">
                <a:solidFill>
                  <a:srgbClr val="002854"/>
                </a:solidFill>
                <a:latin typeface="Arial"/>
                <a:cs typeface="Arial"/>
              </a:rPr>
              <a:t>top</a:t>
            </a:r>
            <a:r>
              <a:rPr lang="en-US" sz="1200" spc="-30" dirty="0" smtClean="0">
                <a:solidFill>
                  <a:srgbClr val="002854"/>
                </a:solidFill>
                <a:latin typeface="Arial"/>
                <a:cs typeface="Arial"/>
              </a:rPr>
              <a:t> </a:t>
            </a:r>
            <a:r>
              <a:rPr lang="en-US" sz="1200" dirty="0" smtClean="0">
                <a:solidFill>
                  <a:srgbClr val="002854"/>
                </a:solidFill>
                <a:latin typeface="Arial"/>
                <a:cs typeface="Arial"/>
              </a:rPr>
              <a:t>10</a:t>
            </a:r>
            <a:r>
              <a:rPr lang="en-US" sz="1200" spc="-20" dirty="0" smtClean="0">
                <a:solidFill>
                  <a:srgbClr val="002854"/>
                </a:solidFill>
                <a:latin typeface="Arial"/>
                <a:cs typeface="Arial"/>
              </a:rPr>
              <a:t> </a:t>
            </a:r>
            <a:r>
              <a:rPr lang="en-US" sz="1200" dirty="0" smtClean="0">
                <a:solidFill>
                  <a:srgbClr val="002854"/>
                </a:solidFill>
                <a:latin typeface="Arial"/>
                <a:cs typeface="Arial"/>
              </a:rPr>
              <a:t>claims</a:t>
            </a:r>
            <a:r>
              <a:rPr lang="en-US" sz="1200" spc="-30" dirty="0" smtClean="0">
                <a:solidFill>
                  <a:srgbClr val="002854"/>
                </a:solidFill>
                <a:latin typeface="Arial"/>
                <a:cs typeface="Arial"/>
              </a:rPr>
              <a:t> </a:t>
            </a:r>
            <a:r>
              <a:rPr lang="en-US" sz="1200" dirty="0" smtClean="0">
                <a:solidFill>
                  <a:srgbClr val="002854"/>
                </a:solidFill>
                <a:latin typeface="Arial"/>
                <a:cs typeface="Arial"/>
              </a:rPr>
              <a:t>–</a:t>
            </a:r>
            <a:r>
              <a:rPr lang="en-US" sz="1200" spc="-20" dirty="0" smtClean="0">
                <a:solidFill>
                  <a:srgbClr val="002854"/>
                </a:solidFill>
                <a:latin typeface="Arial"/>
                <a:cs typeface="Arial"/>
              </a:rPr>
              <a:t> </a:t>
            </a:r>
            <a:r>
              <a:rPr lang="en-US" sz="1200" dirty="0" smtClean="0">
                <a:solidFill>
                  <a:srgbClr val="002854"/>
                </a:solidFill>
                <a:latin typeface="Arial"/>
                <a:cs typeface="Arial"/>
              </a:rPr>
              <a:t>benefits</a:t>
            </a:r>
            <a:r>
              <a:rPr lang="en-US" sz="1200" spc="-25" dirty="0" smtClean="0">
                <a:solidFill>
                  <a:srgbClr val="002854"/>
                </a:solidFill>
                <a:latin typeface="Arial"/>
                <a:cs typeface="Arial"/>
              </a:rPr>
              <a:t> </a:t>
            </a:r>
            <a:r>
              <a:rPr lang="en-US" sz="1200" dirty="0" smtClean="0">
                <a:solidFill>
                  <a:srgbClr val="002854"/>
                </a:solidFill>
                <a:latin typeface="Arial"/>
                <a:cs typeface="Arial"/>
              </a:rPr>
              <a:t>for</a:t>
            </a:r>
            <a:r>
              <a:rPr lang="en-US" sz="1200" spc="-40" dirty="0" smtClean="0">
                <a:solidFill>
                  <a:srgbClr val="002854"/>
                </a:solidFill>
                <a:latin typeface="Arial"/>
                <a:cs typeface="Arial"/>
              </a:rPr>
              <a:t> </a:t>
            </a:r>
            <a:r>
              <a:rPr lang="en-US" sz="1200" spc="-25" dirty="0" smtClean="0">
                <a:solidFill>
                  <a:srgbClr val="002854"/>
                </a:solidFill>
                <a:latin typeface="Arial"/>
                <a:cs typeface="Arial"/>
              </a:rPr>
              <a:t>ICU </a:t>
            </a:r>
            <a:r>
              <a:rPr lang="en-US" sz="1200" dirty="0" smtClean="0">
                <a:solidFill>
                  <a:srgbClr val="002854"/>
                </a:solidFill>
                <a:latin typeface="Arial"/>
                <a:cs typeface="Arial"/>
              </a:rPr>
              <a:t>Admissions,</a:t>
            </a:r>
            <a:r>
              <a:rPr lang="en-US" sz="1200" spc="-15" dirty="0" smtClean="0">
                <a:solidFill>
                  <a:srgbClr val="002854"/>
                </a:solidFill>
                <a:latin typeface="Arial"/>
                <a:cs typeface="Arial"/>
              </a:rPr>
              <a:t> </a:t>
            </a:r>
            <a:r>
              <a:rPr lang="en-US" sz="1200" dirty="0" smtClean="0">
                <a:solidFill>
                  <a:srgbClr val="002854"/>
                </a:solidFill>
                <a:latin typeface="Arial"/>
                <a:cs typeface="Arial"/>
              </a:rPr>
              <a:t>Hospital</a:t>
            </a:r>
            <a:r>
              <a:rPr lang="en-US" sz="1200" spc="-10" dirty="0" smtClean="0">
                <a:solidFill>
                  <a:srgbClr val="002854"/>
                </a:solidFill>
                <a:latin typeface="Arial"/>
                <a:cs typeface="Arial"/>
              </a:rPr>
              <a:t> </a:t>
            </a:r>
            <a:r>
              <a:rPr lang="en-US" sz="1200" dirty="0" smtClean="0">
                <a:solidFill>
                  <a:srgbClr val="002854"/>
                </a:solidFill>
                <a:latin typeface="Arial"/>
                <a:cs typeface="Arial"/>
              </a:rPr>
              <a:t>Confinements,</a:t>
            </a:r>
            <a:r>
              <a:rPr lang="en-US" sz="1200" spc="-45" dirty="0" smtClean="0">
                <a:solidFill>
                  <a:srgbClr val="002854"/>
                </a:solidFill>
                <a:latin typeface="Arial"/>
                <a:cs typeface="Arial"/>
              </a:rPr>
              <a:t> </a:t>
            </a:r>
            <a:r>
              <a:rPr lang="en-US" sz="1200" dirty="0" smtClean="0">
                <a:solidFill>
                  <a:srgbClr val="002854"/>
                </a:solidFill>
                <a:latin typeface="Arial"/>
                <a:cs typeface="Arial"/>
              </a:rPr>
              <a:t>Surgical,</a:t>
            </a:r>
            <a:r>
              <a:rPr lang="en-US" sz="1200" spc="-5" dirty="0" smtClean="0">
                <a:solidFill>
                  <a:srgbClr val="002854"/>
                </a:solidFill>
                <a:latin typeface="Arial"/>
                <a:cs typeface="Arial"/>
              </a:rPr>
              <a:t> </a:t>
            </a:r>
            <a:r>
              <a:rPr lang="en-US" sz="1200" dirty="0" smtClean="0">
                <a:solidFill>
                  <a:srgbClr val="002854"/>
                </a:solidFill>
                <a:latin typeface="Arial"/>
                <a:cs typeface="Arial"/>
              </a:rPr>
              <a:t>Burns,</a:t>
            </a:r>
            <a:r>
              <a:rPr lang="en-US" sz="1200" spc="-15" dirty="0" smtClean="0">
                <a:solidFill>
                  <a:srgbClr val="002854"/>
                </a:solidFill>
                <a:latin typeface="Arial"/>
                <a:cs typeface="Arial"/>
              </a:rPr>
              <a:t> </a:t>
            </a:r>
            <a:r>
              <a:rPr lang="en-US" sz="1200" dirty="0" smtClean="0">
                <a:solidFill>
                  <a:srgbClr val="002854"/>
                </a:solidFill>
                <a:latin typeface="Arial"/>
                <a:cs typeface="Arial"/>
              </a:rPr>
              <a:t>Bone</a:t>
            </a:r>
            <a:r>
              <a:rPr lang="en-US" sz="1200" spc="-25" dirty="0" smtClean="0">
                <a:solidFill>
                  <a:srgbClr val="002854"/>
                </a:solidFill>
                <a:latin typeface="Arial"/>
                <a:cs typeface="Arial"/>
              </a:rPr>
              <a:t> </a:t>
            </a:r>
            <a:r>
              <a:rPr lang="en-US" sz="1200" dirty="0" smtClean="0">
                <a:solidFill>
                  <a:srgbClr val="002854"/>
                </a:solidFill>
                <a:latin typeface="Arial"/>
                <a:cs typeface="Arial"/>
              </a:rPr>
              <a:t>Fractures,</a:t>
            </a:r>
            <a:r>
              <a:rPr lang="en-US" sz="1200" spc="-35" dirty="0" smtClean="0">
                <a:solidFill>
                  <a:srgbClr val="002854"/>
                </a:solidFill>
                <a:latin typeface="Arial"/>
                <a:cs typeface="Arial"/>
              </a:rPr>
              <a:t> </a:t>
            </a:r>
            <a:r>
              <a:rPr lang="en-US" sz="1200" dirty="0" smtClean="0">
                <a:solidFill>
                  <a:srgbClr val="002854"/>
                </a:solidFill>
                <a:latin typeface="Arial"/>
                <a:cs typeface="Arial"/>
              </a:rPr>
              <a:t>Dislocations.</a:t>
            </a:r>
            <a:r>
              <a:rPr lang="en-US" sz="1200" spc="300" dirty="0" smtClean="0">
                <a:solidFill>
                  <a:srgbClr val="002854"/>
                </a:solidFill>
                <a:latin typeface="Arial"/>
                <a:cs typeface="Arial"/>
              </a:rPr>
              <a:t> A</a:t>
            </a:r>
            <a:r>
              <a:rPr lang="en-US" sz="1200" dirty="0" smtClean="0">
                <a:solidFill>
                  <a:srgbClr val="002854"/>
                </a:solidFill>
                <a:latin typeface="Arial"/>
                <a:cs typeface="Arial"/>
              </a:rPr>
              <a:t>dditional</a:t>
            </a:r>
            <a:r>
              <a:rPr lang="en-US" sz="1200" spc="-20" dirty="0" smtClean="0">
                <a:solidFill>
                  <a:srgbClr val="002854"/>
                </a:solidFill>
                <a:latin typeface="Arial"/>
                <a:cs typeface="Arial"/>
              </a:rPr>
              <a:t> </a:t>
            </a:r>
            <a:r>
              <a:rPr lang="en-US" sz="1200" dirty="0" smtClean="0">
                <a:solidFill>
                  <a:srgbClr val="002854"/>
                </a:solidFill>
                <a:latin typeface="Arial"/>
                <a:cs typeface="Arial"/>
              </a:rPr>
              <a:t>benefits</a:t>
            </a:r>
            <a:r>
              <a:rPr lang="en-US" sz="1200" spc="-40" dirty="0" smtClean="0">
                <a:solidFill>
                  <a:srgbClr val="002854"/>
                </a:solidFill>
                <a:latin typeface="Arial"/>
                <a:cs typeface="Arial"/>
              </a:rPr>
              <a:t> </a:t>
            </a:r>
            <a:r>
              <a:rPr lang="en-US" sz="1200" dirty="0" smtClean="0">
                <a:solidFill>
                  <a:srgbClr val="002854"/>
                </a:solidFill>
                <a:latin typeface="Arial"/>
                <a:cs typeface="Arial"/>
              </a:rPr>
              <a:t>including</a:t>
            </a:r>
            <a:r>
              <a:rPr lang="en-US" sz="1200" spc="-10" dirty="0" smtClean="0">
                <a:solidFill>
                  <a:srgbClr val="002854"/>
                </a:solidFill>
                <a:latin typeface="Arial"/>
                <a:cs typeface="Arial"/>
              </a:rPr>
              <a:t> </a:t>
            </a:r>
            <a:r>
              <a:rPr lang="en-US" sz="1200" dirty="0" smtClean="0">
                <a:solidFill>
                  <a:srgbClr val="002854"/>
                </a:solidFill>
                <a:latin typeface="Arial"/>
                <a:cs typeface="Arial"/>
              </a:rPr>
              <a:t>Childcare,</a:t>
            </a:r>
            <a:r>
              <a:rPr lang="en-US" sz="1200" spc="-10" dirty="0" smtClean="0">
                <a:solidFill>
                  <a:srgbClr val="002854"/>
                </a:solidFill>
                <a:latin typeface="Arial"/>
                <a:cs typeface="Arial"/>
              </a:rPr>
              <a:t> </a:t>
            </a:r>
            <a:r>
              <a:rPr lang="en-US" sz="1200" dirty="0" smtClean="0">
                <a:solidFill>
                  <a:srgbClr val="002854"/>
                </a:solidFill>
                <a:latin typeface="Arial"/>
                <a:cs typeface="Arial"/>
              </a:rPr>
              <a:t>Pet</a:t>
            </a:r>
            <a:r>
              <a:rPr lang="en-US" sz="1200" spc="-25" dirty="0" smtClean="0">
                <a:solidFill>
                  <a:srgbClr val="002854"/>
                </a:solidFill>
                <a:latin typeface="Arial"/>
                <a:cs typeface="Arial"/>
              </a:rPr>
              <a:t> </a:t>
            </a:r>
            <a:r>
              <a:rPr lang="en-US" sz="1200" dirty="0" smtClean="0">
                <a:solidFill>
                  <a:srgbClr val="002854"/>
                </a:solidFill>
                <a:latin typeface="Arial"/>
                <a:cs typeface="Arial"/>
              </a:rPr>
              <a:t>Care,</a:t>
            </a:r>
            <a:r>
              <a:rPr lang="en-US" sz="1200" spc="-35" dirty="0" smtClean="0">
                <a:solidFill>
                  <a:srgbClr val="002854"/>
                </a:solidFill>
                <a:latin typeface="Arial"/>
                <a:cs typeface="Arial"/>
              </a:rPr>
              <a:t> </a:t>
            </a:r>
            <a:r>
              <a:rPr lang="en-US" sz="1200" dirty="0" smtClean="0">
                <a:solidFill>
                  <a:srgbClr val="002854"/>
                </a:solidFill>
                <a:latin typeface="Arial"/>
                <a:cs typeface="Arial"/>
              </a:rPr>
              <a:t>Organized</a:t>
            </a:r>
            <a:r>
              <a:rPr lang="en-US" sz="1200" spc="-20" dirty="0" smtClean="0">
                <a:solidFill>
                  <a:srgbClr val="002854"/>
                </a:solidFill>
                <a:latin typeface="Arial"/>
                <a:cs typeface="Arial"/>
              </a:rPr>
              <a:t> </a:t>
            </a:r>
            <a:r>
              <a:rPr lang="en-US" sz="1200" dirty="0" smtClean="0">
                <a:solidFill>
                  <a:srgbClr val="002854"/>
                </a:solidFill>
                <a:latin typeface="Arial"/>
                <a:cs typeface="Arial"/>
              </a:rPr>
              <a:t>Sports</a:t>
            </a:r>
            <a:r>
              <a:rPr lang="en-US" sz="1200" spc="-30" dirty="0" smtClean="0">
                <a:solidFill>
                  <a:srgbClr val="002854"/>
                </a:solidFill>
                <a:latin typeface="Arial"/>
                <a:cs typeface="Arial"/>
              </a:rPr>
              <a:t> </a:t>
            </a:r>
            <a:r>
              <a:rPr lang="en-US" sz="1200" dirty="0" smtClean="0">
                <a:solidFill>
                  <a:srgbClr val="002854"/>
                </a:solidFill>
                <a:latin typeface="Arial"/>
                <a:cs typeface="Arial"/>
              </a:rPr>
              <a:t>Injuries,</a:t>
            </a:r>
            <a:r>
              <a:rPr lang="en-US" sz="1200" spc="-20" dirty="0" smtClean="0">
                <a:solidFill>
                  <a:srgbClr val="002854"/>
                </a:solidFill>
                <a:latin typeface="Arial"/>
                <a:cs typeface="Arial"/>
              </a:rPr>
              <a:t> </a:t>
            </a:r>
            <a:r>
              <a:rPr lang="en-US" sz="1200" dirty="0" smtClean="0">
                <a:solidFill>
                  <a:srgbClr val="002854"/>
                </a:solidFill>
                <a:latin typeface="Arial"/>
                <a:cs typeface="Arial"/>
              </a:rPr>
              <a:t>Puncture</a:t>
            </a:r>
            <a:r>
              <a:rPr lang="en-US" sz="1200" spc="-35" dirty="0" smtClean="0">
                <a:solidFill>
                  <a:srgbClr val="002854"/>
                </a:solidFill>
                <a:latin typeface="Arial"/>
                <a:cs typeface="Arial"/>
              </a:rPr>
              <a:t> </a:t>
            </a:r>
            <a:r>
              <a:rPr lang="en-US" sz="1200" dirty="0" smtClean="0">
                <a:solidFill>
                  <a:srgbClr val="002854"/>
                </a:solidFill>
                <a:latin typeface="Arial"/>
                <a:cs typeface="Arial"/>
              </a:rPr>
              <a:t>Wound,</a:t>
            </a:r>
            <a:r>
              <a:rPr lang="en-US" sz="1200" spc="-60" dirty="0" smtClean="0">
                <a:solidFill>
                  <a:srgbClr val="002854"/>
                </a:solidFill>
                <a:latin typeface="Arial"/>
                <a:cs typeface="Arial"/>
              </a:rPr>
              <a:t> </a:t>
            </a:r>
            <a:r>
              <a:rPr lang="en-US" sz="1200" spc="-10" dirty="0" smtClean="0">
                <a:solidFill>
                  <a:srgbClr val="002854"/>
                </a:solidFill>
                <a:latin typeface="Arial"/>
                <a:cs typeface="Arial"/>
              </a:rPr>
              <a:t>Wellness </a:t>
            </a:r>
            <a:r>
              <a:rPr lang="en-US" sz="1200" dirty="0" smtClean="0">
                <a:solidFill>
                  <a:srgbClr val="002854"/>
                </a:solidFill>
                <a:latin typeface="Arial"/>
                <a:cs typeface="Arial"/>
              </a:rPr>
              <a:t>Screenings</a:t>
            </a:r>
            <a:r>
              <a:rPr lang="en-US" sz="1200" spc="-5" dirty="0" smtClean="0">
                <a:solidFill>
                  <a:srgbClr val="002854"/>
                </a:solidFill>
                <a:latin typeface="Arial"/>
                <a:cs typeface="Arial"/>
              </a:rPr>
              <a:t> </a:t>
            </a:r>
            <a:r>
              <a:rPr lang="en-US" sz="1200" dirty="0" smtClean="0">
                <a:solidFill>
                  <a:srgbClr val="002854"/>
                </a:solidFill>
                <a:latin typeface="Arial"/>
                <a:cs typeface="Arial"/>
              </a:rPr>
              <a:t>&amp;</a:t>
            </a:r>
            <a:r>
              <a:rPr lang="en-US" sz="1200" spc="-20" dirty="0" smtClean="0">
                <a:solidFill>
                  <a:srgbClr val="002854"/>
                </a:solidFill>
                <a:latin typeface="Arial"/>
                <a:cs typeface="Arial"/>
              </a:rPr>
              <a:t> </a:t>
            </a:r>
            <a:r>
              <a:rPr lang="en-US" sz="1200" dirty="0" smtClean="0">
                <a:solidFill>
                  <a:srgbClr val="002854"/>
                </a:solidFill>
                <a:latin typeface="Arial"/>
                <a:cs typeface="Arial"/>
              </a:rPr>
              <a:t>Waiver</a:t>
            </a:r>
            <a:r>
              <a:rPr lang="en-US" sz="1200" spc="-45" dirty="0" smtClean="0">
                <a:solidFill>
                  <a:srgbClr val="002854"/>
                </a:solidFill>
                <a:latin typeface="Arial"/>
                <a:cs typeface="Arial"/>
              </a:rPr>
              <a:t> </a:t>
            </a:r>
            <a:r>
              <a:rPr lang="en-US" sz="1200" dirty="0" smtClean="0">
                <a:solidFill>
                  <a:srgbClr val="002854"/>
                </a:solidFill>
                <a:latin typeface="Arial"/>
                <a:cs typeface="Arial"/>
              </a:rPr>
              <a:t>of</a:t>
            </a:r>
            <a:r>
              <a:rPr lang="en-US" sz="1200" spc="-25" dirty="0" smtClean="0">
                <a:solidFill>
                  <a:srgbClr val="002854"/>
                </a:solidFill>
                <a:latin typeface="Arial"/>
                <a:cs typeface="Arial"/>
              </a:rPr>
              <a:t> </a:t>
            </a:r>
            <a:r>
              <a:rPr lang="en-US" sz="1200" spc="-10" dirty="0" smtClean="0">
                <a:solidFill>
                  <a:srgbClr val="002854"/>
                </a:solidFill>
                <a:latin typeface="Arial"/>
                <a:cs typeface="Arial"/>
              </a:rPr>
              <a:t>Premium.</a:t>
            </a:r>
            <a:endParaRPr lang="en-US" sz="1200" dirty="0" smtClean="0">
              <a:latin typeface="Arial"/>
              <a:cs typeface="Arial"/>
            </a:endParaRPr>
          </a:p>
          <a:p>
            <a:pPr marL="248285" marR="84455" indent="-236220">
              <a:lnSpc>
                <a:spcPct val="100400"/>
              </a:lnSpc>
              <a:spcBef>
                <a:spcPts val="995"/>
              </a:spcBef>
              <a:tabLst>
                <a:tab pos="247650" algn="l"/>
              </a:tabLst>
            </a:pPr>
            <a:r>
              <a:rPr lang="en-US" sz="1200" spc="-50" dirty="0" smtClean="0">
                <a:solidFill>
                  <a:srgbClr val="002854"/>
                </a:solidFill>
                <a:latin typeface="Arial"/>
                <a:cs typeface="Arial"/>
              </a:rPr>
              <a:t>−</a:t>
            </a:r>
            <a:r>
              <a:rPr lang="en-US" sz="1200" dirty="0" smtClean="0">
                <a:solidFill>
                  <a:srgbClr val="002854"/>
                </a:solidFill>
                <a:latin typeface="Arial"/>
                <a:cs typeface="Arial"/>
              </a:rPr>
              <a:t>	For</a:t>
            </a:r>
            <a:r>
              <a:rPr lang="en-US" sz="1200" spc="-45" dirty="0" smtClean="0">
                <a:solidFill>
                  <a:srgbClr val="002854"/>
                </a:solidFill>
                <a:latin typeface="Arial"/>
                <a:cs typeface="Arial"/>
              </a:rPr>
              <a:t> </a:t>
            </a:r>
            <a:r>
              <a:rPr lang="en-US" sz="1200" b="1" dirty="0" smtClean="0">
                <a:solidFill>
                  <a:srgbClr val="002854"/>
                </a:solidFill>
                <a:latin typeface="Arial"/>
                <a:cs typeface="Arial"/>
              </a:rPr>
              <a:t>Critical</a:t>
            </a:r>
            <a:r>
              <a:rPr lang="en-US" sz="1200" b="1" spc="-10" dirty="0" smtClean="0">
                <a:solidFill>
                  <a:srgbClr val="002854"/>
                </a:solidFill>
                <a:latin typeface="Arial"/>
                <a:cs typeface="Arial"/>
              </a:rPr>
              <a:t> </a:t>
            </a:r>
            <a:r>
              <a:rPr lang="en-US" sz="1200" b="1" dirty="0" smtClean="0">
                <a:solidFill>
                  <a:srgbClr val="002854"/>
                </a:solidFill>
                <a:latin typeface="Arial"/>
                <a:cs typeface="Arial"/>
              </a:rPr>
              <a:t>Illness</a:t>
            </a:r>
            <a:r>
              <a:rPr lang="en-US" sz="1200" b="0" dirty="0" smtClean="0">
                <a:solidFill>
                  <a:srgbClr val="002854"/>
                </a:solidFill>
                <a:latin typeface="Arial"/>
                <a:cs typeface="Arial"/>
              </a:rPr>
              <a:t>:</a:t>
            </a:r>
            <a:r>
              <a:rPr lang="en-US" sz="1200" spc="-50" dirty="0" smtClean="0">
                <a:solidFill>
                  <a:srgbClr val="002854"/>
                </a:solidFill>
                <a:latin typeface="Arial"/>
                <a:cs typeface="Arial"/>
              </a:rPr>
              <a:t> enha</a:t>
            </a:r>
            <a:r>
              <a:rPr lang="en-US" sz="1200" dirty="0" smtClean="0">
                <a:solidFill>
                  <a:srgbClr val="002854"/>
                </a:solidFill>
                <a:latin typeface="Arial"/>
                <a:cs typeface="Arial"/>
              </a:rPr>
              <a:t>nced</a:t>
            </a:r>
            <a:r>
              <a:rPr lang="en-US" sz="1200" spc="-5" dirty="0" smtClean="0">
                <a:solidFill>
                  <a:srgbClr val="002854"/>
                </a:solidFill>
                <a:latin typeface="Arial"/>
                <a:cs typeface="Arial"/>
              </a:rPr>
              <a:t> </a:t>
            </a:r>
            <a:r>
              <a:rPr lang="en-US" sz="1200" dirty="0" smtClean="0">
                <a:solidFill>
                  <a:srgbClr val="002854"/>
                </a:solidFill>
                <a:latin typeface="Arial"/>
                <a:cs typeface="Arial"/>
              </a:rPr>
              <a:t>payouts</a:t>
            </a:r>
            <a:r>
              <a:rPr lang="en-US" sz="1200" spc="-25" dirty="0" smtClean="0">
                <a:solidFill>
                  <a:srgbClr val="002854"/>
                </a:solidFill>
                <a:latin typeface="Arial"/>
                <a:cs typeface="Arial"/>
              </a:rPr>
              <a:t> </a:t>
            </a:r>
            <a:r>
              <a:rPr lang="en-US" sz="1200" dirty="0" smtClean="0">
                <a:solidFill>
                  <a:srgbClr val="002854"/>
                </a:solidFill>
                <a:latin typeface="Arial"/>
                <a:cs typeface="Arial"/>
              </a:rPr>
              <a:t>for</a:t>
            </a:r>
            <a:r>
              <a:rPr lang="en-US" sz="1200" spc="-35" dirty="0" smtClean="0">
                <a:solidFill>
                  <a:srgbClr val="002854"/>
                </a:solidFill>
                <a:latin typeface="Arial"/>
                <a:cs typeface="Arial"/>
              </a:rPr>
              <a:t> </a:t>
            </a:r>
            <a:r>
              <a:rPr lang="en-US" sz="1200" dirty="0" smtClean="0">
                <a:solidFill>
                  <a:srgbClr val="002854"/>
                </a:solidFill>
                <a:latin typeface="Arial"/>
                <a:cs typeface="Arial"/>
              </a:rPr>
              <a:t>existing</a:t>
            </a:r>
            <a:r>
              <a:rPr lang="en-US" sz="1200" spc="-20" dirty="0" smtClean="0">
                <a:solidFill>
                  <a:srgbClr val="002854"/>
                </a:solidFill>
                <a:latin typeface="Arial"/>
                <a:cs typeface="Arial"/>
              </a:rPr>
              <a:t> </a:t>
            </a:r>
            <a:r>
              <a:rPr lang="en-US" sz="1200" dirty="0" smtClean="0">
                <a:solidFill>
                  <a:srgbClr val="002854"/>
                </a:solidFill>
                <a:latin typeface="Arial"/>
                <a:cs typeface="Arial"/>
              </a:rPr>
              <a:t>provisions</a:t>
            </a:r>
            <a:r>
              <a:rPr lang="en-US" sz="1200" spc="-5" dirty="0" smtClean="0">
                <a:solidFill>
                  <a:srgbClr val="002854"/>
                </a:solidFill>
                <a:latin typeface="Arial"/>
                <a:cs typeface="Arial"/>
              </a:rPr>
              <a:t> </a:t>
            </a:r>
            <a:r>
              <a:rPr lang="en-US" sz="1200" dirty="0" smtClean="0">
                <a:solidFill>
                  <a:srgbClr val="002854"/>
                </a:solidFill>
                <a:latin typeface="Arial"/>
                <a:cs typeface="Arial"/>
              </a:rPr>
              <a:t>and</a:t>
            </a:r>
            <a:r>
              <a:rPr lang="en-US" sz="1200" spc="-35" dirty="0" smtClean="0">
                <a:solidFill>
                  <a:srgbClr val="002854"/>
                </a:solidFill>
                <a:latin typeface="Arial"/>
                <a:cs typeface="Arial"/>
              </a:rPr>
              <a:t> </a:t>
            </a:r>
            <a:r>
              <a:rPr lang="en-US" sz="1200" dirty="0" smtClean="0">
                <a:solidFill>
                  <a:srgbClr val="002854"/>
                </a:solidFill>
                <a:latin typeface="Arial"/>
                <a:cs typeface="Arial"/>
              </a:rPr>
              <a:t>added</a:t>
            </a:r>
            <a:r>
              <a:rPr lang="en-US" sz="1200" spc="-30" dirty="0" smtClean="0">
                <a:solidFill>
                  <a:srgbClr val="002854"/>
                </a:solidFill>
                <a:latin typeface="Arial"/>
                <a:cs typeface="Arial"/>
              </a:rPr>
              <a:t> </a:t>
            </a:r>
            <a:r>
              <a:rPr lang="en-US" sz="1200" dirty="0" smtClean="0">
                <a:solidFill>
                  <a:srgbClr val="002854"/>
                </a:solidFill>
                <a:latin typeface="Arial"/>
                <a:cs typeface="Arial"/>
              </a:rPr>
              <a:t>benefits</a:t>
            </a:r>
            <a:r>
              <a:rPr lang="en-US" sz="1200" spc="-30" dirty="0" smtClean="0">
                <a:solidFill>
                  <a:srgbClr val="002854"/>
                </a:solidFill>
                <a:latin typeface="Arial"/>
                <a:cs typeface="Arial"/>
              </a:rPr>
              <a:t> </a:t>
            </a:r>
            <a:r>
              <a:rPr lang="en-US" sz="1200" dirty="0" smtClean="0">
                <a:solidFill>
                  <a:srgbClr val="002854"/>
                </a:solidFill>
                <a:latin typeface="Arial"/>
                <a:cs typeface="Arial"/>
              </a:rPr>
              <a:t>such</a:t>
            </a:r>
            <a:r>
              <a:rPr lang="en-US" sz="1200" spc="-30" dirty="0" smtClean="0">
                <a:solidFill>
                  <a:srgbClr val="002854"/>
                </a:solidFill>
                <a:latin typeface="Arial"/>
                <a:cs typeface="Arial"/>
              </a:rPr>
              <a:t> </a:t>
            </a:r>
            <a:r>
              <a:rPr lang="en-US" sz="1200" spc="-25" dirty="0" smtClean="0">
                <a:solidFill>
                  <a:srgbClr val="002854"/>
                </a:solidFill>
                <a:latin typeface="Arial"/>
                <a:cs typeface="Arial"/>
              </a:rPr>
              <a:t>as </a:t>
            </a:r>
            <a:r>
              <a:rPr lang="en-US" sz="1200" dirty="0" smtClean="0">
                <a:solidFill>
                  <a:srgbClr val="002854"/>
                </a:solidFill>
                <a:latin typeface="Arial"/>
                <a:cs typeface="Arial"/>
              </a:rPr>
              <a:t>Cardiac</a:t>
            </a:r>
            <a:r>
              <a:rPr lang="en-US" sz="1200" spc="-85" dirty="0" smtClean="0">
                <a:solidFill>
                  <a:srgbClr val="002854"/>
                </a:solidFill>
                <a:latin typeface="Arial"/>
                <a:cs typeface="Arial"/>
              </a:rPr>
              <a:t> </a:t>
            </a:r>
            <a:r>
              <a:rPr lang="en-US" sz="1200" dirty="0" smtClean="0">
                <a:solidFill>
                  <a:srgbClr val="002854"/>
                </a:solidFill>
                <a:latin typeface="Arial"/>
                <a:cs typeface="Arial"/>
              </a:rPr>
              <a:t>Arrest,</a:t>
            </a:r>
            <a:r>
              <a:rPr lang="en-US" sz="1200" spc="-30" dirty="0" smtClean="0">
                <a:solidFill>
                  <a:srgbClr val="002854"/>
                </a:solidFill>
                <a:latin typeface="Arial"/>
                <a:cs typeface="Arial"/>
              </a:rPr>
              <a:t> </a:t>
            </a:r>
            <a:r>
              <a:rPr lang="en-US" sz="1200" dirty="0" smtClean="0">
                <a:solidFill>
                  <a:srgbClr val="002854"/>
                </a:solidFill>
                <a:latin typeface="Arial"/>
                <a:cs typeface="Arial"/>
              </a:rPr>
              <a:t>progressive</a:t>
            </a:r>
            <a:r>
              <a:rPr lang="en-US" sz="1200" spc="-25" dirty="0" smtClean="0">
                <a:solidFill>
                  <a:srgbClr val="002854"/>
                </a:solidFill>
                <a:latin typeface="Arial"/>
                <a:cs typeface="Arial"/>
              </a:rPr>
              <a:t> </a:t>
            </a:r>
            <a:r>
              <a:rPr lang="en-US" sz="1200" dirty="0" smtClean="0">
                <a:solidFill>
                  <a:srgbClr val="002854"/>
                </a:solidFill>
                <a:latin typeface="Arial"/>
                <a:cs typeface="Arial"/>
              </a:rPr>
              <a:t>illnesses</a:t>
            </a:r>
            <a:r>
              <a:rPr lang="en-US" sz="1200" spc="-15" dirty="0" smtClean="0">
                <a:solidFill>
                  <a:srgbClr val="002854"/>
                </a:solidFill>
                <a:latin typeface="Arial"/>
                <a:cs typeface="Arial"/>
              </a:rPr>
              <a:t> </a:t>
            </a:r>
            <a:r>
              <a:rPr lang="en-US" sz="1200" dirty="0" smtClean="0">
                <a:solidFill>
                  <a:srgbClr val="002854"/>
                </a:solidFill>
                <a:latin typeface="Arial"/>
                <a:cs typeface="Arial"/>
              </a:rPr>
              <a:t>such</a:t>
            </a:r>
            <a:r>
              <a:rPr lang="en-US" sz="1200" spc="-35" dirty="0" smtClean="0">
                <a:solidFill>
                  <a:srgbClr val="002854"/>
                </a:solidFill>
                <a:latin typeface="Arial"/>
                <a:cs typeface="Arial"/>
              </a:rPr>
              <a:t> </a:t>
            </a:r>
            <a:r>
              <a:rPr lang="en-US" sz="1200" dirty="0" smtClean="0">
                <a:solidFill>
                  <a:srgbClr val="002854"/>
                </a:solidFill>
                <a:latin typeface="Arial"/>
                <a:cs typeface="Arial"/>
              </a:rPr>
              <a:t>as</a:t>
            </a:r>
            <a:r>
              <a:rPr lang="en-US" sz="1200" spc="-85" dirty="0" smtClean="0">
                <a:solidFill>
                  <a:srgbClr val="002854"/>
                </a:solidFill>
                <a:latin typeface="Arial"/>
                <a:cs typeface="Arial"/>
              </a:rPr>
              <a:t> </a:t>
            </a:r>
            <a:r>
              <a:rPr lang="en-US" sz="1200" dirty="0" smtClean="0">
                <a:solidFill>
                  <a:srgbClr val="002854"/>
                </a:solidFill>
                <a:latin typeface="Arial"/>
                <a:cs typeface="Arial"/>
              </a:rPr>
              <a:t>Addison’s,</a:t>
            </a:r>
            <a:r>
              <a:rPr lang="en-US" sz="1200" spc="-15" dirty="0" smtClean="0">
                <a:solidFill>
                  <a:srgbClr val="002854"/>
                </a:solidFill>
                <a:latin typeface="Arial"/>
                <a:cs typeface="Arial"/>
              </a:rPr>
              <a:t> </a:t>
            </a:r>
            <a:r>
              <a:rPr lang="en-US" sz="1200" dirty="0" smtClean="0">
                <a:solidFill>
                  <a:srgbClr val="002854"/>
                </a:solidFill>
                <a:latin typeface="Arial"/>
                <a:cs typeface="Arial"/>
              </a:rPr>
              <a:t>Muscular</a:t>
            </a:r>
            <a:r>
              <a:rPr lang="en-US" sz="1200" spc="-20" dirty="0" smtClean="0">
                <a:solidFill>
                  <a:srgbClr val="002854"/>
                </a:solidFill>
                <a:latin typeface="Arial"/>
                <a:cs typeface="Arial"/>
              </a:rPr>
              <a:t> </a:t>
            </a:r>
            <a:r>
              <a:rPr lang="en-US" sz="1200" spc="-10" dirty="0" smtClean="0">
                <a:solidFill>
                  <a:srgbClr val="002854"/>
                </a:solidFill>
                <a:latin typeface="Arial"/>
                <a:cs typeface="Arial"/>
              </a:rPr>
              <a:t>Dystrophy,</a:t>
            </a:r>
            <a:r>
              <a:rPr lang="en-US" sz="1200" spc="-30" dirty="0" smtClean="0">
                <a:solidFill>
                  <a:srgbClr val="002854"/>
                </a:solidFill>
                <a:latin typeface="Arial"/>
                <a:cs typeface="Arial"/>
              </a:rPr>
              <a:t> </a:t>
            </a:r>
            <a:r>
              <a:rPr lang="en-US" sz="1200" dirty="0" smtClean="0">
                <a:solidFill>
                  <a:srgbClr val="002854"/>
                </a:solidFill>
                <a:latin typeface="Arial"/>
                <a:cs typeface="Arial"/>
              </a:rPr>
              <a:t>Type</a:t>
            </a:r>
            <a:r>
              <a:rPr lang="en-US" sz="1200" spc="-40" dirty="0" smtClean="0">
                <a:solidFill>
                  <a:srgbClr val="002854"/>
                </a:solidFill>
                <a:latin typeface="Arial"/>
                <a:cs typeface="Arial"/>
              </a:rPr>
              <a:t> </a:t>
            </a:r>
            <a:r>
              <a:rPr lang="en-US" sz="1200" dirty="0" smtClean="0">
                <a:solidFill>
                  <a:srgbClr val="002854"/>
                </a:solidFill>
                <a:latin typeface="Arial"/>
                <a:cs typeface="Arial"/>
              </a:rPr>
              <a:t>1</a:t>
            </a:r>
            <a:r>
              <a:rPr lang="en-US" sz="1200" spc="-45" dirty="0" smtClean="0">
                <a:solidFill>
                  <a:srgbClr val="002854"/>
                </a:solidFill>
                <a:latin typeface="Arial"/>
                <a:cs typeface="Arial"/>
              </a:rPr>
              <a:t> </a:t>
            </a:r>
            <a:r>
              <a:rPr lang="en-US" sz="1200" dirty="0" smtClean="0">
                <a:solidFill>
                  <a:srgbClr val="002854"/>
                </a:solidFill>
                <a:latin typeface="Arial"/>
                <a:cs typeface="Arial"/>
              </a:rPr>
              <a:t>Diabetes,</a:t>
            </a:r>
            <a:r>
              <a:rPr lang="en-US" sz="1200" spc="-25" dirty="0" smtClean="0">
                <a:solidFill>
                  <a:srgbClr val="002854"/>
                </a:solidFill>
                <a:latin typeface="Arial"/>
                <a:cs typeface="Arial"/>
              </a:rPr>
              <a:t> </a:t>
            </a:r>
            <a:r>
              <a:rPr lang="en-US" sz="1200" dirty="0" smtClean="0">
                <a:solidFill>
                  <a:srgbClr val="002854"/>
                </a:solidFill>
                <a:latin typeface="Arial"/>
                <a:cs typeface="Arial"/>
              </a:rPr>
              <a:t>Waiver</a:t>
            </a:r>
            <a:r>
              <a:rPr lang="en-US" sz="1200" spc="-55" dirty="0" smtClean="0">
                <a:solidFill>
                  <a:srgbClr val="002854"/>
                </a:solidFill>
                <a:latin typeface="Arial"/>
                <a:cs typeface="Arial"/>
              </a:rPr>
              <a:t> </a:t>
            </a:r>
            <a:r>
              <a:rPr lang="en-US" sz="1200" spc="-25" dirty="0" smtClean="0">
                <a:solidFill>
                  <a:srgbClr val="002854"/>
                </a:solidFill>
                <a:latin typeface="Arial"/>
                <a:cs typeface="Arial"/>
              </a:rPr>
              <a:t>of </a:t>
            </a:r>
            <a:r>
              <a:rPr lang="en-US" sz="1200" dirty="0" smtClean="0">
                <a:solidFill>
                  <a:srgbClr val="002854"/>
                </a:solidFill>
                <a:latin typeface="Arial"/>
                <a:cs typeface="Arial"/>
              </a:rPr>
              <a:t>Premium,</a:t>
            </a:r>
            <a:r>
              <a:rPr lang="en-US" sz="1200" spc="-70" dirty="0" smtClean="0">
                <a:solidFill>
                  <a:srgbClr val="002854"/>
                </a:solidFill>
                <a:latin typeface="Arial"/>
                <a:cs typeface="Arial"/>
              </a:rPr>
              <a:t> </a:t>
            </a:r>
            <a:r>
              <a:rPr lang="en-US" sz="1200" dirty="0" smtClean="0">
                <a:solidFill>
                  <a:srgbClr val="002854"/>
                </a:solidFill>
                <a:latin typeface="Arial"/>
                <a:cs typeface="Arial"/>
              </a:rPr>
              <a:t>and</a:t>
            </a:r>
            <a:r>
              <a:rPr lang="en-US" sz="1200" spc="-20" dirty="0" smtClean="0">
                <a:solidFill>
                  <a:srgbClr val="002854"/>
                </a:solidFill>
                <a:latin typeface="Arial"/>
                <a:cs typeface="Arial"/>
              </a:rPr>
              <a:t> </a:t>
            </a:r>
            <a:r>
              <a:rPr lang="en-US" sz="1200" dirty="0" smtClean="0">
                <a:solidFill>
                  <a:srgbClr val="002854"/>
                </a:solidFill>
                <a:latin typeface="Arial"/>
                <a:cs typeface="Arial"/>
              </a:rPr>
              <a:t>the</a:t>
            </a:r>
            <a:r>
              <a:rPr lang="en-US" sz="1200" spc="-20" dirty="0" smtClean="0">
                <a:solidFill>
                  <a:srgbClr val="002854"/>
                </a:solidFill>
                <a:latin typeface="Arial"/>
                <a:cs typeface="Arial"/>
              </a:rPr>
              <a:t> </a:t>
            </a:r>
            <a:r>
              <a:rPr lang="en-US" sz="1200" dirty="0" smtClean="0">
                <a:solidFill>
                  <a:srgbClr val="002854"/>
                </a:solidFill>
                <a:latin typeface="Arial"/>
                <a:cs typeface="Arial"/>
              </a:rPr>
              <a:t>addition</a:t>
            </a:r>
            <a:r>
              <a:rPr lang="en-US" sz="1200" spc="-10" dirty="0" smtClean="0">
                <a:solidFill>
                  <a:srgbClr val="002854"/>
                </a:solidFill>
                <a:latin typeface="Arial"/>
                <a:cs typeface="Arial"/>
              </a:rPr>
              <a:t> </a:t>
            </a:r>
            <a:r>
              <a:rPr lang="en-US" sz="1200" dirty="0" smtClean="0">
                <a:solidFill>
                  <a:srgbClr val="002854"/>
                </a:solidFill>
                <a:latin typeface="Arial"/>
                <a:cs typeface="Arial"/>
              </a:rPr>
              <a:t>of</a:t>
            </a:r>
            <a:r>
              <a:rPr lang="en-US" sz="1200" spc="-20" dirty="0" smtClean="0">
                <a:solidFill>
                  <a:srgbClr val="002854"/>
                </a:solidFill>
                <a:latin typeface="Arial"/>
                <a:cs typeface="Arial"/>
              </a:rPr>
              <a:t> </a:t>
            </a:r>
            <a:r>
              <a:rPr lang="en-US" sz="1200" dirty="0" smtClean="0">
                <a:solidFill>
                  <a:srgbClr val="002854"/>
                </a:solidFill>
                <a:latin typeface="Arial"/>
                <a:cs typeface="Arial"/>
              </a:rPr>
              <a:t>childhood</a:t>
            </a:r>
            <a:r>
              <a:rPr lang="en-US" sz="1200" spc="-10" dirty="0" smtClean="0">
                <a:solidFill>
                  <a:srgbClr val="002854"/>
                </a:solidFill>
                <a:latin typeface="Arial"/>
                <a:cs typeface="Arial"/>
              </a:rPr>
              <a:t> </a:t>
            </a:r>
            <a:r>
              <a:rPr lang="en-US" sz="1200" dirty="0" smtClean="0">
                <a:solidFill>
                  <a:srgbClr val="002854"/>
                </a:solidFill>
                <a:latin typeface="Arial"/>
                <a:cs typeface="Arial"/>
              </a:rPr>
              <a:t>and</a:t>
            </a:r>
            <a:r>
              <a:rPr lang="en-US" sz="1200" spc="-20" dirty="0" smtClean="0">
                <a:solidFill>
                  <a:srgbClr val="002854"/>
                </a:solidFill>
                <a:latin typeface="Arial"/>
                <a:cs typeface="Arial"/>
              </a:rPr>
              <a:t> </a:t>
            </a:r>
            <a:r>
              <a:rPr lang="en-US" sz="1200" dirty="0" smtClean="0">
                <a:solidFill>
                  <a:srgbClr val="002854"/>
                </a:solidFill>
                <a:latin typeface="Arial"/>
                <a:cs typeface="Arial"/>
              </a:rPr>
              <a:t>infectious</a:t>
            </a:r>
            <a:r>
              <a:rPr lang="en-US" sz="1200" spc="-25" dirty="0" smtClean="0">
                <a:solidFill>
                  <a:srgbClr val="002854"/>
                </a:solidFill>
                <a:latin typeface="Arial"/>
                <a:cs typeface="Arial"/>
              </a:rPr>
              <a:t> </a:t>
            </a:r>
            <a:r>
              <a:rPr lang="en-US" sz="1200" dirty="0" smtClean="0">
                <a:solidFill>
                  <a:srgbClr val="002854"/>
                </a:solidFill>
                <a:latin typeface="Arial"/>
                <a:cs typeface="Arial"/>
              </a:rPr>
              <a:t>diseases.</a:t>
            </a:r>
            <a:r>
              <a:rPr lang="en-US" sz="1200" spc="290" dirty="0" smtClean="0">
                <a:solidFill>
                  <a:srgbClr val="002854"/>
                </a:solidFill>
                <a:latin typeface="Arial"/>
                <a:cs typeface="Arial"/>
              </a:rPr>
              <a:t> </a:t>
            </a:r>
            <a:r>
              <a:rPr lang="en-US" sz="1200" dirty="0" smtClean="0">
                <a:solidFill>
                  <a:srgbClr val="002854"/>
                </a:solidFill>
                <a:latin typeface="Arial"/>
                <a:cs typeface="Arial"/>
              </a:rPr>
              <a:t>In</a:t>
            </a:r>
            <a:r>
              <a:rPr lang="en-US" sz="1200" spc="-20" dirty="0" smtClean="0">
                <a:solidFill>
                  <a:srgbClr val="002854"/>
                </a:solidFill>
                <a:latin typeface="Arial"/>
                <a:cs typeface="Arial"/>
              </a:rPr>
              <a:t> </a:t>
            </a:r>
            <a:r>
              <a:rPr lang="en-US" sz="1200" dirty="0" smtClean="0">
                <a:solidFill>
                  <a:srgbClr val="002854"/>
                </a:solidFill>
                <a:latin typeface="Arial"/>
                <a:cs typeface="Arial"/>
              </a:rPr>
              <a:t>addition,</a:t>
            </a:r>
            <a:r>
              <a:rPr lang="en-US" sz="1200" spc="-10" dirty="0" smtClean="0">
                <a:solidFill>
                  <a:srgbClr val="002854"/>
                </a:solidFill>
                <a:latin typeface="Arial"/>
                <a:cs typeface="Arial"/>
              </a:rPr>
              <a:t> there are increased </a:t>
            </a:r>
            <a:r>
              <a:rPr lang="en-US" sz="1200" dirty="0" smtClean="0">
                <a:solidFill>
                  <a:srgbClr val="002854"/>
                </a:solidFill>
                <a:latin typeface="Arial"/>
                <a:cs typeface="Arial"/>
              </a:rPr>
              <a:t>payouts</a:t>
            </a:r>
            <a:r>
              <a:rPr lang="en-US" sz="1200" spc="-5" dirty="0" smtClean="0">
                <a:solidFill>
                  <a:srgbClr val="002854"/>
                </a:solidFill>
                <a:latin typeface="Arial"/>
                <a:cs typeface="Arial"/>
              </a:rPr>
              <a:t> </a:t>
            </a:r>
            <a:r>
              <a:rPr lang="en-US" sz="1200" dirty="0" smtClean="0">
                <a:solidFill>
                  <a:srgbClr val="002854"/>
                </a:solidFill>
                <a:latin typeface="Arial"/>
                <a:cs typeface="Arial"/>
              </a:rPr>
              <a:t>for</a:t>
            </a:r>
            <a:r>
              <a:rPr lang="en-US" sz="1200" spc="-55" dirty="0" smtClean="0">
                <a:solidFill>
                  <a:srgbClr val="002854"/>
                </a:solidFill>
                <a:latin typeface="Arial"/>
                <a:cs typeface="Arial"/>
              </a:rPr>
              <a:t> </a:t>
            </a:r>
            <a:r>
              <a:rPr lang="en-US" sz="1200" dirty="0" smtClean="0">
                <a:solidFill>
                  <a:srgbClr val="002854"/>
                </a:solidFill>
                <a:latin typeface="Arial"/>
                <a:cs typeface="Arial"/>
              </a:rPr>
              <a:t>recurrences,</a:t>
            </a:r>
            <a:r>
              <a:rPr lang="en-US" sz="1200" spc="-20" dirty="0" smtClean="0">
                <a:solidFill>
                  <a:srgbClr val="002854"/>
                </a:solidFill>
                <a:latin typeface="Arial"/>
                <a:cs typeface="Arial"/>
              </a:rPr>
              <a:t> </a:t>
            </a:r>
            <a:r>
              <a:rPr lang="en-US" sz="1200" dirty="0" smtClean="0">
                <a:solidFill>
                  <a:srgbClr val="002854"/>
                </a:solidFill>
                <a:latin typeface="Arial"/>
                <a:cs typeface="Arial"/>
              </a:rPr>
              <a:t>decreased</a:t>
            </a:r>
            <a:r>
              <a:rPr lang="en-US" sz="1200" spc="-15" dirty="0" smtClean="0">
                <a:solidFill>
                  <a:srgbClr val="002854"/>
                </a:solidFill>
                <a:latin typeface="Arial"/>
                <a:cs typeface="Arial"/>
              </a:rPr>
              <a:t> </a:t>
            </a:r>
            <a:r>
              <a:rPr lang="en-US" sz="1200" dirty="0" smtClean="0">
                <a:solidFill>
                  <a:srgbClr val="002854"/>
                </a:solidFill>
                <a:latin typeface="Arial"/>
                <a:cs typeface="Arial"/>
              </a:rPr>
              <a:t>separation</a:t>
            </a:r>
            <a:r>
              <a:rPr lang="en-US" sz="1200" spc="-15" dirty="0" smtClean="0">
                <a:solidFill>
                  <a:srgbClr val="002854"/>
                </a:solidFill>
                <a:latin typeface="Arial"/>
                <a:cs typeface="Arial"/>
              </a:rPr>
              <a:t> </a:t>
            </a:r>
            <a:r>
              <a:rPr lang="en-US" sz="1200" dirty="0" smtClean="0">
                <a:solidFill>
                  <a:srgbClr val="002854"/>
                </a:solidFill>
                <a:latin typeface="Arial"/>
                <a:cs typeface="Arial"/>
              </a:rPr>
              <a:t>periods,</a:t>
            </a:r>
            <a:r>
              <a:rPr lang="en-US" sz="1200" spc="-15" dirty="0" smtClean="0">
                <a:solidFill>
                  <a:srgbClr val="002854"/>
                </a:solidFill>
                <a:latin typeface="Arial"/>
                <a:cs typeface="Arial"/>
              </a:rPr>
              <a:t> </a:t>
            </a:r>
            <a:r>
              <a:rPr lang="en-US" sz="1200" dirty="0" smtClean="0">
                <a:solidFill>
                  <a:srgbClr val="002854"/>
                </a:solidFill>
                <a:latin typeface="Arial"/>
                <a:cs typeface="Arial"/>
              </a:rPr>
              <a:t>and</a:t>
            </a:r>
            <a:r>
              <a:rPr lang="en-US" sz="1200" spc="-10" dirty="0" smtClean="0">
                <a:solidFill>
                  <a:srgbClr val="002854"/>
                </a:solidFill>
                <a:latin typeface="Arial"/>
                <a:cs typeface="Arial"/>
              </a:rPr>
              <a:t> </a:t>
            </a:r>
            <a:r>
              <a:rPr lang="en-US" sz="1200" dirty="0" smtClean="0">
                <a:solidFill>
                  <a:srgbClr val="002854"/>
                </a:solidFill>
                <a:latin typeface="Arial"/>
                <a:cs typeface="Arial"/>
              </a:rPr>
              <a:t>an</a:t>
            </a:r>
            <a:r>
              <a:rPr lang="en-US" sz="1200" spc="-35" dirty="0" smtClean="0">
                <a:solidFill>
                  <a:srgbClr val="002854"/>
                </a:solidFill>
                <a:latin typeface="Arial"/>
                <a:cs typeface="Arial"/>
              </a:rPr>
              <a:t> </a:t>
            </a:r>
            <a:r>
              <a:rPr lang="en-US" sz="1200" dirty="0" smtClean="0">
                <a:solidFill>
                  <a:srgbClr val="002854"/>
                </a:solidFill>
                <a:latin typeface="Arial"/>
                <a:cs typeface="Arial"/>
              </a:rPr>
              <a:t>overall</a:t>
            </a:r>
            <a:r>
              <a:rPr lang="en-US" sz="1200" spc="-10" dirty="0" smtClean="0">
                <a:solidFill>
                  <a:srgbClr val="002854"/>
                </a:solidFill>
                <a:latin typeface="Arial"/>
                <a:cs typeface="Arial"/>
              </a:rPr>
              <a:t> </a:t>
            </a:r>
            <a:r>
              <a:rPr lang="en-US" sz="1200" dirty="0" smtClean="0">
                <a:solidFill>
                  <a:srgbClr val="002854"/>
                </a:solidFill>
                <a:latin typeface="Arial"/>
                <a:cs typeface="Arial"/>
              </a:rPr>
              <a:t>increase</a:t>
            </a:r>
            <a:r>
              <a:rPr lang="en-US" sz="1200" spc="-20" dirty="0" smtClean="0">
                <a:solidFill>
                  <a:srgbClr val="002854"/>
                </a:solidFill>
                <a:latin typeface="Arial"/>
                <a:cs typeface="Arial"/>
              </a:rPr>
              <a:t> </a:t>
            </a:r>
            <a:r>
              <a:rPr lang="en-US" sz="1200" dirty="0" smtClean="0">
                <a:solidFill>
                  <a:srgbClr val="002854"/>
                </a:solidFill>
                <a:latin typeface="Arial"/>
                <a:cs typeface="Arial"/>
              </a:rPr>
              <a:t>in</a:t>
            </a:r>
            <a:r>
              <a:rPr lang="en-US" sz="1200" spc="-15" dirty="0" smtClean="0">
                <a:solidFill>
                  <a:srgbClr val="002854"/>
                </a:solidFill>
                <a:latin typeface="Arial"/>
                <a:cs typeface="Arial"/>
              </a:rPr>
              <a:t> </a:t>
            </a:r>
            <a:r>
              <a:rPr lang="en-US" sz="1200" dirty="0" smtClean="0">
                <a:solidFill>
                  <a:srgbClr val="002854"/>
                </a:solidFill>
                <a:latin typeface="Arial"/>
                <a:cs typeface="Arial"/>
              </a:rPr>
              <a:t>the</a:t>
            </a:r>
            <a:r>
              <a:rPr lang="en-US" sz="1200" spc="-35" dirty="0" smtClean="0">
                <a:solidFill>
                  <a:srgbClr val="002854"/>
                </a:solidFill>
                <a:latin typeface="Arial"/>
                <a:cs typeface="Arial"/>
              </a:rPr>
              <a:t> </a:t>
            </a:r>
            <a:r>
              <a:rPr lang="en-US" sz="1200" dirty="0" smtClean="0">
                <a:solidFill>
                  <a:srgbClr val="002854"/>
                </a:solidFill>
                <a:latin typeface="Arial"/>
                <a:cs typeface="Arial"/>
              </a:rPr>
              <a:t>lifetime</a:t>
            </a:r>
            <a:r>
              <a:rPr lang="en-US" sz="1200" spc="-55" dirty="0" smtClean="0">
                <a:solidFill>
                  <a:srgbClr val="002854"/>
                </a:solidFill>
                <a:latin typeface="Arial"/>
                <a:cs typeface="Arial"/>
              </a:rPr>
              <a:t> </a:t>
            </a:r>
            <a:r>
              <a:rPr lang="en-US" sz="1200" spc="-10" dirty="0" smtClean="0">
                <a:solidFill>
                  <a:srgbClr val="002854"/>
                </a:solidFill>
                <a:latin typeface="Arial"/>
                <a:cs typeface="Arial"/>
              </a:rPr>
              <a:t>benefit payouts.</a:t>
            </a:r>
            <a:endParaRPr lang="en-US" sz="1200" dirty="0" smtClean="0">
              <a:latin typeface="Arial"/>
              <a:cs typeface="Arial"/>
            </a:endParaRPr>
          </a:p>
          <a:p>
            <a:pPr marL="248285" marR="5080" indent="-236220">
              <a:lnSpc>
                <a:spcPct val="100000"/>
              </a:lnSpc>
              <a:spcBef>
                <a:spcPts val="994"/>
              </a:spcBef>
              <a:tabLst>
                <a:tab pos="247650" algn="l"/>
              </a:tabLst>
            </a:pPr>
            <a:r>
              <a:rPr lang="en-US" sz="1200" spc="-50" dirty="0" smtClean="0">
                <a:solidFill>
                  <a:srgbClr val="002854"/>
                </a:solidFill>
                <a:latin typeface="Arial"/>
                <a:cs typeface="Arial"/>
              </a:rPr>
              <a:t>−</a:t>
            </a:r>
            <a:r>
              <a:rPr lang="en-US" sz="1200" dirty="0" smtClean="0">
                <a:solidFill>
                  <a:srgbClr val="002854"/>
                </a:solidFill>
                <a:latin typeface="Arial"/>
                <a:cs typeface="Arial"/>
              </a:rPr>
              <a:t>	For</a:t>
            </a:r>
            <a:r>
              <a:rPr lang="en-US" sz="1200" spc="-60" dirty="0" smtClean="0">
                <a:solidFill>
                  <a:srgbClr val="002854"/>
                </a:solidFill>
                <a:latin typeface="Arial"/>
                <a:cs typeface="Arial"/>
              </a:rPr>
              <a:t> </a:t>
            </a:r>
            <a:r>
              <a:rPr lang="en-US" sz="1200" b="1" dirty="0" smtClean="0">
                <a:solidFill>
                  <a:srgbClr val="002854"/>
                </a:solidFill>
                <a:latin typeface="Arial"/>
                <a:cs typeface="Arial"/>
              </a:rPr>
              <a:t>Hospital</a:t>
            </a:r>
            <a:r>
              <a:rPr lang="en-US" sz="1200" b="1" spc="-35" dirty="0" smtClean="0">
                <a:solidFill>
                  <a:srgbClr val="002854"/>
                </a:solidFill>
                <a:latin typeface="Arial"/>
                <a:cs typeface="Arial"/>
              </a:rPr>
              <a:t> </a:t>
            </a:r>
            <a:r>
              <a:rPr lang="en-US" sz="1200" b="1" dirty="0" smtClean="0">
                <a:solidFill>
                  <a:srgbClr val="002854"/>
                </a:solidFill>
                <a:latin typeface="Arial"/>
                <a:cs typeface="Arial"/>
              </a:rPr>
              <a:t>Indemnity</a:t>
            </a:r>
            <a:r>
              <a:rPr lang="en-US" sz="1200" b="0" dirty="0" smtClean="0">
                <a:solidFill>
                  <a:srgbClr val="002854"/>
                </a:solidFill>
                <a:latin typeface="Arial"/>
                <a:cs typeface="Arial"/>
              </a:rPr>
              <a:t>: e</a:t>
            </a:r>
            <a:r>
              <a:rPr lang="en-US" sz="1200" dirty="0" smtClean="0">
                <a:solidFill>
                  <a:srgbClr val="002854"/>
                </a:solidFill>
                <a:latin typeface="Arial"/>
                <a:cs typeface="Arial"/>
              </a:rPr>
              <a:t>nhanced payouts</a:t>
            </a:r>
            <a:r>
              <a:rPr lang="en-US" sz="1200" spc="-20" dirty="0" smtClean="0">
                <a:solidFill>
                  <a:srgbClr val="002854"/>
                </a:solidFill>
                <a:latin typeface="Arial"/>
                <a:cs typeface="Arial"/>
              </a:rPr>
              <a:t> </a:t>
            </a:r>
            <a:r>
              <a:rPr lang="en-US" sz="1200" dirty="0" smtClean="0">
                <a:solidFill>
                  <a:srgbClr val="002854"/>
                </a:solidFill>
                <a:latin typeface="Arial"/>
                <a:cs typeface="Arial"/>
              </a:rPr>
              <a:t>for</a:t>
            </a:r>
            <a:r>
              <a:rPr lang="en-US" sz="1200" spc="-30" dirty="0" smtClean="0">
                <a:solidFill>
                  <a:srgbClr val="002854"/>
                </a:solidFill>
                <a:latin typeface="Arial"/>
                <a:cs typeface="Arial"/>
              </a:rPr>
              <a:t> </a:t>
            </a:r>
            <a:r>
              <a:rPr lang="en-US" sz="1200" spc="-10" dirty="0" smtClean="0">
                <a:solidFill>
                  <a:srgbClr val="002854"/>
                </a:solidFill>
                <a:latin typeface="Arial"/>
                <a:cs typeface="Arial"/>
              </a:rPr>
              <a:t>ICU</a:t>
            </a:r>
            <a:r>
              <a:rPr lang="en-US" sz="1200" spc="-75" dirty="0" smtClean="0">
                <a:solidFill>
                  <a:srgbClr val="002854"/>
                </a:solidFill>
                <a:latin typeface="Arial"/>
                <a:cs typeface="Arial"/>
              </a:rPr>
              <a:t> </a:t>
            </a:r>
            <a:r>
              <a:rPr lang="en-US" sz="1200" dirty="0" smtClean="0">
                <a:solidFill>
                  <a:srgbClr val="002854"/>
                </a:solidFill>
                <a:latin typeface="Arial"/>
                <a:cs typeface="Arial"/>
              </a:rPr>
              <a:t>Admissions</a:t>
            </a:r>
            <a:r>
              <a:rPr lang="en-US" sz="1200" spc="-25" dirty="0" smtClean="0">
                <a:solidFill>
                  <a:srgbClr val="002854"/>
                </a:solidFill>
                <a:latin typeface="Arial"/>
                <a:cs typeface="Arial"/>
              </a:rPr>
              <a:t> </a:t>
            </a:r>
            <a:r>
              <a:rPr lang="en-US" sz="1200" dirty="0" smtClean="0">
                <a:solidFill>
                  <a:srgbClr val="002854"/>
                </a:solidFill>
                <a:latin typeface="Arial"/>
                <a:cs typeface="Arial"/>
              </a:rPr>
              <a:t>&amp;</a:t>
            </a:r>
            <a:r>
              <a:rPr lang="en-US" sz="1200" spc="-25" dirty="0" smtClean="0">
                <a:solidFill>
                  <a:srgbClr val="002854"/>
                </a:solidFill>
                <a:latin typeface="Arial"/>
                <a:cs typeface="Arial"/>
              </a:rPr>
              <a:t> </a:t>
            </a:r>
            <a:r>
              <a:rPr lang="en-US" sz="1200" dirty="0" smtClean="0">
                <a:solidFill>
                  <a:srgbClr val="002854"/>
                </a:solidFill>
                <a:latin typeface="Arial"/>
                <a:cs typeface="Arial"/>
              </a:rPr>
              <a:t>Confinements</a:t>
            </a:r>
            <a:r>
              <a:rPr lang="en-US" sz="1200" spc="-35" dirty="0" smtClean="0">
                <a:solidFill>
                  <a:srgbClr val="002854"/>
                </a:solidFill>
                <a:latin typeface="Arial"/>
                <a:cs typeface="Arial"/>
              </a:rPr>
              <a:t> </a:t>
            </a:r>
            <a:r>
              <a:rPr lang="en-US" sz="1200" dirty="0" smtClean="0">
                <a:solidFill>
                  <a:srgbClr val="002854"/>
                </a:solidFill>
                <a:latin typeface="Arial"/>
                <a:cs typeface="Arial"/>
              </a:rPr>
              <a:t>and</a:t>
            </a:r>
            <a:r>
              <a:rPr lang="en-US" sz="1200" spc="-35" dirty="0" smtClean="0">
                <a:solidFill>
                  <a:srgbClr val="002854"/>
                </a:solidFill>
                <a:latin typeface="Arial"/>
                <a:cs typeface="Arial"/>
              </a:rPr>
              <a:t> </a:t>
            </a:r>
            <a:r>
              <a:rPr lang="en-US" sz="1200" spc="-10" dirty="0" smtClean="0">
                <a:solidFill>
                  <a:srgbClr val="002854"/>
                </a:solidFill>
                <a:latin typeface="Arial"/>
                <a:cs typeface="Arial"/>
              </a:rPr>
              <a:t>additional </a:t>
            </a:r>
            <a:r>
              <a:rPr lang="en-US" sz="1200" dirty="0" smtClean="0">
                <a:solidFill>
                  <a:srgbClr val="002854"/>
                </a:solidFill>
                <a:latin typeface="Arial"/>
                <a:cs typeface="Arial"/>
              </a:rPr>
              <a:t>benefits</a:t>
            </a:r>
            <a:r>
              <a:rPr lang="en-US" sz="1200" spc="-35" dirty="0" smtClean="0">
                <a:solidFill>
                  <a:srgbClr val="002854"/>
                </a:solidFill>
                <a:latin typeface="Arial"/>
                <a:cs typeface="Arial"/>
              </a:rPr>
              <a:t> </a:t>
            </a:r>
            <a:r>
              <a:rPr lang="en-US" sz="1200" dirty="0" smtClean="0">
                <a:solidFill>
                  <a:srgbClr val="002854"/>
                </a:solidFill>
                <a:latin typeface="Arial"/>
                <a:cs typeface="Arial"/>
              </a:rPr>
              <a:t>including</a:t>
            </a:r>
            <a:r>
              <a:rPr lang="en-US" sz="1200" spc="-20" dirty="0" smtClean="0">
                <a:solidFill>
                  <a:srgbClr val="002854"/>
                </a:solidFill>
                <a:latin typeface="Arial"/>
                <a:cs typeface="Arial"/>
              </a:rPr>
              <a:t> </a:t>
            </a:r>
            <a:r>
              <a:rPr lang="en-US" sz="1200" dirty="0" smtClean="0">
                <a:solidFill>
                  <a:srgbClr val="002854"/>
                </a:solidFill>
                <a:latin typeface="Arial"/>
                <a:cs typeface="Arial"/>
              </a:rPr>
              <a:t>Waiver</a:t>
            </a:r>
            <a:r>
              <a:rPr lang="en-US" sz="1200" spc="-50" dirty="0" smtClean="0">
                <a:solidFill>
                  <a:srgbClr val="002854"/>
                </a:solidFill>
                <a:latin typeface="Arial"/>
                <a:cs typeface="Arial"/>
              </a:rPr>
              <a:t> </a:t>
            </a:r>
            <a:r>
              <a:rPr lang="en-US" sz="1200" dirty="0" smtClean="0">
                <a:solidFill>
                  <a:srgbClr val="002854"/>
                </a:solidFill>
                <a:latin typeface="Arial"/>
                <a:cs typeface="Arial"/>
              </a:rPr>
              <a:t>of</a:t>
            </a:r>
            <a:r>
              <a:rPr lang="en-US" sz="1200" spc="-30" dirty="0" smtClean="0">
                <a:solidFill>
                  <a:srgbClr val="002854"/>
                </a:solidFill>
                <a:latin typeface="Arial"/>
                <a:cs typeface="Arial"/>
              </a:rPr>
              <a:t> </a:t>
            </a:r>
            <a:r>
              <a:rPr lang="en-US" sz="1200" dirty="0" smtClean="0">
                <a:solidFill>
                  <a:srgbClr val="002854"/>
                </a:solidFill>
                <a:latin typeface="Arial"/>
                <a:cs typeface="Arial"/>
              </a:rPr>
              <a:t>Premium</a:t>
            </a:r>
            <a:r>
              <a:rPr lang="en-US" sz="1200" spc="-45" dirty="0" smtClean="0">
                <a:solidFill>
                  <a:srgbClr val="002854"/>
                </a:solidFill>
                <a:latin typeface="Arial"/>
                <a:cs typeface="Arial"/>
              </a:rPr>
              <a:t> </a:t>
            </a:r>
            <a:r>
              <a:rPr lang="en-US" sz="1200" dirty="0" smtClean="0">
                <a:solidFill>
                  <a:srgbClr val="002854"/>
                </a:solidFill>
                <a:latin typeface="Arial"/>
                <a:cs typeface="Arial"/>
              </a:rPr>
              <a:t>and</a:t>
            </a:r>
            <a:r>
              <a:rPr lang="en-US" sz="1200" spc="-25" dirty="0" smtClean="0">
                <a:solidFill>
                  <a:srgbClr val="002854"/>
                </a:solidFill>
                <a:latin typeface="Arial"/>
                <a:cs typeface="Arial"/>
              </a:rPr>
              <a:t> </a:t>
            </a:r>
            <a:r>
              <a:rPr lang="en-US" sz="1200" dirty="0" smtClean="0">
                <a:solidFill>
                  <a:srgbClr val="002854"/>
                </a:solidFill>
                <a:latin typeface="Arial"/>
                <a:cs typeface="Arial"/>
              </a:rPr>
              <a:t>Newborn</a:t>
            </a:r>
            <a:r>
              <a:rPr lang="en-US" sz="1200" spc="10" dirty="0" smtClean="0">
                <a:solidFill>
                  <a:srgbClr val="002854"/>
                </a:solidFill>
                <a:latin typeface="Arial"/>
                <a:cs typeface="Arial"/>
              </a:rPr>
              <a:t> </a:t>
            </a:r>
            <a:r>
              <a:rPr lang="en-US" sz="1200" spc="-10" dirty="0" smtClean="0">
                <a:solidFill>
                  <a:srgbClr val="002854"/>
                </a:solidFill>
                <a:latin typeface="Arial"/>
                <a:cs typeface="Arial"/>
              </a:rPr>
              <a:t>coverage.</a:t>
            </a:r>
            <a:endParaRPr lang="en-US" sz="1200" dirty="0" smtClean="0">
              <a:latin typeface="Arial"/>
              <a:cs typeface="Arial"/>
            </a:endParaRPr>
          </a:p>
          <a:p>
            <a:pPr marL="285750" indent="-285750">
              <a:buFont typeface="Arial" panose="020B0604020202020204" pitchFamily="34" charset="0"/>
              <a:buChar char="•"/>
            </a:pPr>
            <a:r>
              <a:rPr lang="en-US" b="1" dirty="0" smtClean="0"/>
              <a:t>Cost to participants </a:t>
            </a:r>
            <a:r>
              <a:rPr lang="en-US" dirty="0" smtClean="0"/>
              <a:t>– even with the enhancements to the plans, MetLife was able to reduce overall costs to participants to a level below what Cigna charges for the current plan design.  MetLife provided a significant decrease to the cost of Critical Illness, offered better prices for Accident Insurance and Hospital Indemnity.  Overall the MetLife rates provide the most value.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18</a:t>
            </a:fld>
            <a:endParaRPr lang="en-US"/>
          </a:p>
        </p:txBody>
      </p:sp>
    </p:spTree>
    <p:extLst>
      <p:ext uri="{BB962C8B-B14F-4D97-AF65-F5344CB8AC3E}">
        <p14:creationId xmlns:p14="http://schemas.microsoft.com/office/powerpoint/2010/main" val="2901705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What is supplemental insurance?</a:t>
            </a:r>
          </a:p>
          <a:p>
            <a:r>
              <a:rPr lang="en-US" dirty="0" smtClean="0"/>
              <a:t>Supplemental insurance is coverage that you can buy in addition to your primary health plan. These policies can help provide coverage for certain kinds of illnesses, accidents and injuries, and life insurance.</a:t>
            </a:r>
          </a:p>
          <a:p>
            <a:pPr>
              <a:spcBef>
                <a:spcPts val="600"/>
              </a:spcBef>
              <a:spcAft>
                <a:spcPts val="600"/>
              </a:spcAft>
            </a:pPr>
            <a:endParaRPr lang="en-US" sz="1200" b="1" i="0" kern="1200" dirty="0" smtClean="0">
              <a:solidFill>
                <a:schemeClr val="tx1"/>
              </a:solidFill>
              <a:effectLst/>
              <a:latin typeface="+mn-lt"/>
              <a:ea typeface="+mn-ea"/>
              <a:cs typeface="+mn-cs"/>
            </a:endParaRPr>
          </a:p>
          <a:p>
            <a:pPr>
              <a:spcBef>
                <a:spcPts val="600"/>
              </a:spcBef>
              <a:spcAft>
                <a:spcPts val="600"/>
              </a:spcAft>
            </a:pPr>
            <a:r>
              <a:rPr lang="en-US" sz="1200" b="1" i="0" kern="1200" dirty="0" smtClean="0">
                <a:solidFill>
                  <a:schemeClr val="tx1"/>
                </a:solidFill>
                <a:effectLst/>
                <a:latin typeface="+mn-lt"/>
                <a:ea typeface="+mn-ea"/>
                <a:cs typeface="+mn-cs"/>
              </a:rPr>
              <a:t>What are the benefits of buying supplemental insurance?</a:t>
            </a:r>
          </a:p>
          <a:p>
            <a:pPr>
              <a:spcBef>
                <a:spcPts val="600"/>
              </a:spcBef>
              <a:spcAft>
                <a:spcPts val="600"/>
              </a:spcAft>
            </a:pPr>
            <a:r>
              <a:rPr lang="en-US" sz="1200" b="0" i="0" kern="1200" dirty="0" smtClean="0">
                <a:solidFill>
                  <a:schemeClr val="tx1"/>
                </a:solidFill>
                <a:effectLst/>
                <a:latin typeface="+mn-lt"/>
                <a:ea typeface="+mn-ea"/>
                <a:cs typeface="+mn-cs"/>
              </a:rPr>
              <a:t>For many, supplemental health coverage can be a cost-effective way to help with out-of-pocket costs. </a:t>
            </a:r>
          </a:p>
          <a:p>
            <a:pPr>
              <a:spcBef>
                <a:spcPts val="600"/>
              </a:spcBef>
              <a:spcAft>
                <a:spcPts val="600"/>
              </a:spcAft>
            </a:pPr>
            <a:endParaRPr lang="en-US" sz="1200" b="0" i="0" kern="1200" dirty="0" smtClean="0">
              <a:solidFill>
                <a:schemeClr val="tx1"/>
              </a:solidFill>
              <a:effectLst/>
              <a:latin typeface="+mn-lt"/>
              <a:ea typeface="+mn-ea"/>
              <a:cs typeface="+mn-cs"/>
            </a:endParaRPr>
          </a:p>
          <a:p>
            <a:pPr>
              <a:spcBef>
                <a:spcPts val="600"/>
              </a:spcBef>
              <a:spcAft>
                <a:spcPts val="600"/>
              </a:spcAft>
            </a:pPr>
            <a:r>
              <a:rPr lang="en-US" sz="1200" b="0" i="0" kern="1200" dirty="0" smtClean="0">
                <a:solidFill>
                  <a:schemeClr val="tx1"/>
                </a:solidFill>
                <a:effectLst/>
                <a:latin typeface="+mn-lt"/>
                <a:ea typeface="+mn-ea"/>
                <a:cs typeface="+mn-cs"/>
              </a:rPr>
              <a:t>Here are a few of the advantages to supplemental health insurance plans:</a:t>
            </a:r>
          </a:p>
          <a:p>
            <a:pPr marL="171450" indent="-171450">
              <a:lnSpc>
                <a:spcPct val="150000"/>
              </a:lnSpc>
              <a:spcBef>
                <a:spcPts val="600"/>
              </a:spcBef>
              <a:spcAft>
                <a:spcPts val="600"/>
              </a:spcAft>
              <a:buFont typeface="Arial" panose="020B0604020202020204" pitchFamily="34" charset="0"/>
              <a:buChar char="•"/>
            </a:pPr>
            <a:r>
              <a:rPr lang="en-US" sz="1200" b="0" i="0" kern="1200" dirty="0" smtClean="0">
                <a:solidFill>
                  <a:schemeClr val="tx1"/>
                </a:solidFill>
                <a:effectLst/>
                <a:latin typeface="+mn-lt"/>
                <a:ea typeface="+mn-ea"/>
                <a:cs typeface="+mn-cs"/>
              </a:rPr>
              <a:t>They can offer financial support when you experience unexpected medical situations.</a:t>
            </a:r>
          </a:p>
          <a:p>
            <a:pPr marL="171450" indent="-171450">
              <a:lnSpc>
                <a:spcPct val="150000"/>
              </a:lnSpc>
              <a:spcBef>
                <a:spcPts val="600"/>
              </a:spcBef>
              <a:spcAft>
                <a:spcPts val="600"/>
              </a:spcAft>
              <a:buFont typeface="Arial" panose="020B0604020202020204" pitchFamily="34" charset="0"/>
              <a:buChar char="•"/>
            </a:pPr>
            <a:r>
              <a:rPr lang="en-US" sz="1200" b="0" i="0" kern="1200" dirty="0" smtClean="0">
                <a:solidFill>
                  <a:schemeClr val="tx1"/>
                </a:solidFill>
                <a:effectLst/>
                <a:latin typeface="+mn-lt"/>
                <a:ea typeface="+mn-ea"/>
                <a:cs typeface="+mn-cs"/>
              </a:rPr>
              <a:t>The cash benefits can be used in any way you like (i.e. pay medical costs, household expenses, or even pet sitting and child care).</a:t>
            </a:r>
          </a:p>
          <a:p>
            <a:pPr marL="171450" indent="-171450">
              <a:lnSpc>
                <a:spcPct val="150000"/>
              </a:lnSpc>
              <a:spcBef>
                <a:spcPts val="600"/>
              </a:spcBef>
              <a:spcAft>
                <a:spcPts val="600"/>
              </a:spcAft>
              <a:buFont typeface="Arial" panose="020B0604020202020204" pitchFamily="34" charset="0"/>
              <a:buChar char="•"/>
            </a:pPr>
            <a:r>
              <a:rPr lang="en-US" sz="1200" b="0" i="0" kern="1200" dirty="0" smtClean="0">
                <a:solidFill>
                  <a:schemeClr val="tx1"/>
                </a:solidFill>
                <a:effectLst/>
                <a:latin typeface="+mn-lt"/>
                <a:ea typeface="+mn-ea"/>
                <a:cs typeface="+mn-cs"/>
              </a:rPr>
              <a:t>They are portable,</a:t>
            </a:r>
            <a:r>
              <a:rPr lang="en-US" sz="1200" b="0" i="0" kern="1200" baseline="0" dirty="0" smtClean="0">
                <a:solidFill>
                  <a:schemeClr val="tx1"/>
                </a:solidFill>
                <a:effectLst/>
                <a:latin typeface="+mn-lt"/>
                <a:ea typeface="+mn-ea"/>
                <a:cs typeface="+mn-cs"/>
              </a:rPr>
              <a:t> meaning if you leave the company, you can take your supplemental coverage with you.</a:t>
            </a:r>
          </a:p>
          <a:p>
            <a:pPr marL="171450" indent="-171450">
              <a:lnSpc>
                <a:spcPct val="150000"/>
              </a:lnSpc>
              <a:spcBef>
                <a:spcPts val="600"/>
              </a:spcBef>
              <a:spcAft>
                <a:spcPts val="600"/>
              </a:spcAft>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171450" indent="-171450">
              <a:lnSpc>
                <a:spcPct val="150000"/>
              </a:lnSpc>
              <a:spcBef>
                <a:spcPts val="600"/>
              </a:spcBef>
              <a:spcAft>
                <a:spcPts val="600"/>
              </a:spcAft>
              <a:buFont typeface="Arial" panose="020B0604020202020204" pitchFamily="34" charset="0"/>
              <a:buChar char="•"/>
            </a:pPr>
            <a:endParaRPr lang="en-US" sz="1200" b="0" i="0" kern="1200" dirty="0" smtClean="0">
              <a:solidFill>
                <a:schemeClr val="tx1"/>
              </a:solidFill>
              <a:effectLst/>
              <a:latin typeface="+mn-lt"/>
              <a:ea typeface="+mn-ea"/>
              <a:cs typeface="+mn-cs"/>
            </a:endParaRPr>
          </a:p>
          <a:p>
            <a:pPr>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19</a:t>
            </a:fld>
            <a:endParaRPr lang="en-US"/>
          </a:p>
        </p:txBody>
      </p:sp>
    </p:spTree>
    <p:extLst>
      <p:ext uri="{BB962C8B-B14F-4D97-AF65-F5344CB8AC3E}">
        <p14:creationId xmlns:p14="http://schemas.microsoft.com/office/powerpoint/2010/main" val="333659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a:t>
            </a:r>
          </a:p>
          <a:p>
            <a:r>
              <a:rPr lang="en-US" dirty="0" smtClean="0"/>
              <a:t>Today</a:t>
            </a:r>
            <a:r>
              <a:rPr lang="en-US" baseline="0" dirty="0" smtClean="0"/>
              <a:t> I would like to run through Annual Enrollment, Quick Review of What’s New for 2025, What’s changing, as well as a quick refresh on our current benefits.</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2</a:t>
            </a:fld>
            <a:endParaRPr lang="en-US"/>
          </a:p>
        </p:txBody>
      </p:sp>
    </p:spTree>
    <p:extLst>
      <p:ext uri="{BB962C8B-B14F-4D97-AF65-F5344CB8AC3E}">
        <p14:creationId xmlns:p14="http://schemas.microsoft.com/office/powerpoint/2010/main" val="1030096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r>
              <a:rPr lang="en-US" b="1" dirty="0" smtClean="0"/>
              <a:t>MetLife Dental Enhancements </a:t>
            </a:r>
            <a:r>
              <a:rPr lang="en-US" b="0" dirty="0" smtClean="0"/>
              <a:t>for</a:t>
            </a:r>
            <a:r>
              <a:rPr lang="en-US" b="0" baseline="0" dirty="0" smtClean="0"/>
              <a:t> Basic and Enhanced</a:t>
            </a:r>
            <a:r>
              <a:rPr lang="en-US" b="0" dirty="0" smtClean="0"/>
              <a:t> include:</a:t>
            </a:r>
          </a:p>
          <a:p>
            <a:pPr marL="0" indent="0">
              <a:buFont typeface="+mj-lt"/>
              <a:buNone/>
            </a:pPr>
            <a:endParaRPr lang="en-US" dirty="0" smtClean="0"/>
          </a:p>
          <a:p>
            <a:r>
              <a:rPr lang="en-US" sz="1200" b="1" i="0" u="none" strike="noStrike" baseline="0" dirty="0" smtClean="0">
                <a:solidFill>
                  <a:srgbClr val="002854"/>
                </a:solidFill>
                <a:latin typeface="Arial" panose="020B0604020202020204" pitchFamily="34" charset="0"/>
              </a:rPr>
              <a:t>Additional Fluoride frequency from once to Twice Per Year</a:t>
            </a:r>
          </a:p>
          <a:p>
            <a:r>
              <a:rPr lang="en-US" sz="1200" b="0" i="0" u="none" strike="noStrike" baseline="0" dirty="0" smtClean="0">
                <a:solidFill>
                  <a:srgbClr val="002854"/>
                </a:solidFill>
                <a:latin typeface="Arial" panose="020B0604020202020204" pitchFamily="34" charset="0"/>
              </a:rPr>
              <a:t>ADA recommendation twice per year, as preventive maintenance, for patients under age 21</a:t>
            </a:r>
          </a:p>
          <a:p>
            <a:r>
              <a:rPr lang="en-US" sz="1200" b="1" i="0" u="none" strike="noStrike" baseline="0" dirty="0" smtClean="0">
                <a:solidFill>
                  <a:srgbClr val="002854"/>
                </a:solidFill>
                <a:latin typeface="Arial" panose="020B0604020202020204" pitchFamily="34" charset="0"/>
              </a:rPr>
              <a:t>Space Maintainers under Type 1</a:t>
            </a:r>
          </a:p>
          <a:p>
            <a:r>
              <a:rPr lang="en-US" sz="1200" b="0" i="0" u="none" strike="noStrike" baseline="0" dirty="0" smtClean="0">
                <a:solidFill>
                  <a:srgbClr val="002854"/>
                </a:solidFill>
                <a:latin typeface="Arial" panose="020B0604020202020204" pitchFamily="34" charset="0"/>
              </a:rPr>
              <a:t>Primarily used to prevent tooth movement following premature loss of primary teeth</a:t>
            </a:r>
          </a:p>
          <a:p>
            <a:r>
              <a:rPr lang="en-US" sz="1200" b="0" i="0" u="none" strike="noStrike" baseline="0" dirty="0" smtClean="0">
                <a:solidFill>
                  <a:srgbClr val="002854"/>
                </a:solidFill>
                <a:latin typeface="Arial" panose="020B0604020202020204" pitchFamily="34" charset="0"/>
              </a:rPr>
              <a:t>Proactive application may prevent additional cosmetic correction (braces).</a:t>
            </a:r>
          </a:p>
          <a:p>
            <a:r>
              <a:rPr lang="en-US" sz="1200" b="1" i="0" u="none" strike="noStrike" baseline="0" dirty="0" smtClean="0">
                <a:solidFill>
                  <a:srgbClr val="002854"/>
                </a:solidFill>
                <a:latin typeface="Arial" panose="020B0604020202020204" pitchFamily="34" charset="0"/>
              </a:rPr>
              <a:t>Removed Missing Tooth Exclusion.</a:t>
            </a:r>
          </a:p>
          <a:p>
            <a:r>
              <a:rPr lang="en-US" sz="1200" b="0" i="0" u="none" strike="noStrike" baseline="0" dirty="0" smtClean="0">
                <a:solidFill>
                  <a:srgbClr val="002854"/>
                </a:solidFill>
                <a:latin typeface="Arial" panose="020B0604020202020204" pitchFamily="34" charset="0"/>
              </a:rPr>
              <a:t>Currently policy excludes coverage for implants or implant supported </a:t>
            </a:r>
            <a:r>
              <a:rPr lang="en-US" sz="1200" b="0" i="0" u="none" strike="noStrike" baseline="0" dirty="0" err="1" smtClean="0">
                <a:solidFill>
                  <a:srgbClr val="002854"/>
                </a:solidFill>
                <a:latin typeface="Arial" panose="020B0604020202020204" pitchFamily="34" charset="0"/>
              </a:rPr>
              <a:t>prothesis</a:t>
            </a:r>
            <a:r>
              <a:rPr lang="en-US" sz="1200" b="0" i="0" u="none" strike="noStrike" baseline="0" dirty="0" smtClean="0">
                <a:solidFill>
                  <a:srgbClr val="002854"/>
                </a:solidFill>
                <a:latin typeface="Arial" panose="020B0604020202020204" pitchFamily="34" charset="0"/>
              </a:rPr>
              <a:t> to replace one of more teeth missing before the individual obtained dental insurance; except for congenitally missing teeth</a:t>
            </a:r>
          </a:p>
        </p:txBody>
      </p:sp>
      <p:sp>
        <p:nvSpPr>
          <p:cNvPr id="4" name="Slide Number Placeholder 3"/>
          <p:cNvSpPr>
            <a:spLocks noGrp="1"/>
          </p:cNvSpPr>
          <p:nvPr>
            <p:ph type="sldNum" sz="quarter" idx="10"/>
          </p:nvPr>
        </p:nvSpPr>
        <p:spPr/>
        <p:txBody>
          <a:bodyPr/>
          <a:lstStyle/>
          <a:p>
            <a:fld id="{4DD8DB53-ABC5-6445-8D68-43DE336167E6}" type="slidenum">
              <a:rPr lang="en-US" smtClean="0"/>
              <a:t>20</a:t>
            </a:fld>
            <a:endParaRPr lang="en-US"/>
          </a:p>
        </p:txBody>
      </p:sp>
    </p:spTree>
    <p:extLst>
      <p:ext uri="{BB962C8B-B14F-4D97-AF65-F5344CB8AC3E}">
        <p14:creationId xmlns:p14="http://schemas.microsoft.com/office/powerpoint/2010/main" val="1902987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21</a:t>
            </a:fld>
            <a:endParaRPr lang="en-US"/>
          </a:p>
        </p:txBody>
      </p:sp>
    </p:spTree>
    <p:extLst>
      <p:ext uri="{BB962C8B-B14F-4D97-AF65-F5344CB8AC3E}">
        <p14:creationId xmlns:p14="http://schemas.microsoft.com/office/powerpoint/2010/main" val="197738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22</a:t>
            </a:fld>
            <a:endParaRPr lang="en-US"/>
          </a:p>
        </p:txBody>
      </p:sp>
    </p:spTree>
    <p:extLst>
      <p:ext uri="{BB962C8B-B14F-4D97-AF65-F5344CB8AC3E}">
        <p14:creationId xmlns:p14="http://schemas.microsoft.com/office/powerpoint/2010/main" val="3704760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Call out Employer Matching Contribution</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23</a:t>
            </a:fld>
            <a:endParaRPr lang="en-US"/>
          </a:p>
        </p:txBody>
      </p:sp>
    </p:spTree>
    <p:extLst>
      <p:ext uri="{BB962C8B-B14F-4D97-AF65-F5344CB8AC3E}">
        <p14:creationId xmlns:p14="http://schemas.microsoft.com/office/powerpoint/2010/main" val="1988913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Mention of Spending Accounts in the</a:t>
            </a:r>
            <a:r>
              <a:rPr lang="en-US" baseline="0" dirty="0" smtClean="0"/>
              <a:t> 2025 FAQs will give associates more understanding of how the accounts can work together. </a:t>
            </a:r>
          </a:p>
          <a:p>
            <a:endParaRPr lang="en-US" baseline="0" dirty="0" smtClean="0"/>
          </a:p>
          <a:p>
            <a:r>
              <a:rPr lang="en-US" baseline="0" dirty="0" smtClean="0"/>
              <a:t>Mention the Grace Period vs. Run-out Period.</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24</a:t>
            </a:fld>
            <a:endParaRPr lang="en-US"/>
          </a:p>
        </p:txBody>
      </p:sp>
    </p:spTree>
    <p:extLst>
      <p:ext uri="{BB962C8B-B14F-4D97-AF65-F5344CB8AC3E}">
        <p14:creationId xmlns:p14="http://schemas.microsoft.com/office/powerpoint/2010/main" val="2567318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rgbClr val="FF0000"/>
                </a:solidFill>
                <a:effectLst/>
                <a:latin typeface="+mn-lt"/>
                <a:ea typeface="+mn-ea"/>
                <a:cs typeface="+mn-cs"/>
              </a:rPr>
              <a:t>Sue</a:t>
            </a:r>
          </a:p>
          <a:p>
            <a:r>
              <a:rPr lang="en-US" sz="1200" i="0" kern="1200" dirty="0" smtClean="0">
                <a:solidFill>
                  <a:srgbClr val="FF0000"/>
                </a:solidFill>
                <a:effectLst/>
                <a:latin typeface="+mn-lt"/>
                <a:ea typeface="+mn-ea"/>
                <a:cs typeface="+mn-cs"/>
              </a:rPr>
              <a:t>If you pay for parking at or near your office, you can set aside pre-tax funds to help you cover those expenses.</a:t>
            </a:r>
          </a:p>
          <a:p>
            <a:endParaRPr lang="en-US" sz="1200" i="0" kern="1200" dirty="0" smtClean="0">
              <a:solidFill>
                <a:srgbClr val="FF0000"/>
              </a:solidFill>
              <a:effectLst/>
              <a:latin typeface="+mn-lt"/>
              <a:ea typeface="+mn-ea"/>
              <a:cs typeface="+mn-cs"/>
            </a:endParaRPr>
          </a:p>
          <a:p>
            <a:r>
              <a:rPr lang="en-US" sz="1200" i="0" kern="1200" dirty="0" smtClean="0">
                <a:solidFill>
                  <a:srgbClr val="FF0000"/>
                </a:solidFill>
                <a:effectLst/>
                <a:latin typeface="+mn-lt"/>
                <a:ea typeface="+mn-ea"/>
                <a:cs typeface="+mn-cs"/>
              </a:rPr>
              <a:t>Also, you can save on gas money and help the planet by taking transit – which includes trains, buses, subway, ferry, a vanpool service or rideshare versions of </a:t>
            </a:r>
            <a:r>
              <a:rPr lang="en-US" sz="1200" i="0" kern="1200" dirty="0" err="1" smtClean="0">
                <a:solidFill>
                  <a:srgbClr val="FF0000"/>
                </a:solidFill>
                <a:effectLst/>
                <a:latin typeface="+mn-lt"/>
                <a:ea typeface="+mn-ea"/>
                <a:cs typeface="+mn-cs"/>
              </a:rPr>
              <a:t>UberPool</a:t>
            </a:r>
            <a:r>
              <a:rPr lang="en-US" sz="1200" i="0" kern="1200" dirty="0" smtClean="0">
                <a:solidFill>
                  <a:srgbClr val="FF0000"/>
                </a:solidFill>
                <a:effectLst/>
                <a:latin typeface="+mn-lt"/>
                <a:ea typeface="+mn-ea"/>
                <a:cs typeface="+mn-cs"/>
              </a:rPr>
              <a:t> or </a:t>
            </a:r>
            <a:r>
              <a:rPr lang="en-US" sz="1200" i="0" kern="1200" dirty="0" err="1" smtClean="0">
                <a:solidFill>
                  <a:srgbClr val="FF0000"/>
                </a:solidFill>
                <a:effectLst/>
                <a:latin typeface="+mn-lt"/>
                <a:ea typeface="+mn-ea"/>
                <a:cs typeface="+mn-cs"/>
              </a:rPr>
              <a:t>Lyft</a:t>
            </a:r>
            <a:r>
              <a:rPr lang="en-US" sz="1200" i="0" kern="1200" dirty="0" smtClean="0">
                <a:solidFill>
                  <a:srgbClr val="FF0000"/>
                </a:solidFill>
                <a:effectLst/>
                <a:latin typeface="+mn-lt"/>
                <a:ea typeface="+mn-ea"/>
                <a:cs typeface="+mn-cs"/>
              </a:rPr>
              <a:t> Shared (not a single rider </a:t>
            </a:r>
            <a:r>
              <a:rPr lang="en-US" sz="1200" i="0" kern="1200" dirty="0" err="1" smtClean="0">
                <a:solidFill>
                  <a:srgbClr val="FF0000"/>
                </a:solidFill>
                <a:effectLst/>
                <a:latin typeface="+mn-lt"/>
                <a:ea typeface="+mn-ea"/>
                <a:cs typeface="+mn-cs"/>
              </a:rPr>
              <a:t>Uber</a:t>
            </a:r>
            <a:r>
              <a:rPr lang="en-US" sz="1200" i="0" kern="1200" dirty="0" smtClean="0">
                <a:solidFill>
                  <a:srgbClr val="FF0000"/>
                </a:solidFill>
                <a:effectLst/>
                <a:latin typeface="+mn-lt"/>
                <a:ea typeface="+mn-ea"/>
                <a:cs typeface="+mn-cs"/>
              </a:rPr>
              <a:t> or </a:t>
            </a:r>
            <a:r>
              <a:rPr lang="en-US" sz="1200" i="0" kern="1200" dirty="0" err="1" smtClean="0">
                <a:solidFill>
                  <a:srgbClr val="FF0000"/>
                </a:solidFill>
                <a:effectLst/>
                <a:latin typeface="+mn-lt"/>
                <a:ea typeface="+mn-ea"/>
                <a:cs typeface="+mn-cs"/>
              </a:rPr>
              <a:t>Lyft</a:t>
            </a:r>
            <a:r>
              <a:rPr lang="en-US" sz="1200" i="0" kern="1200" dirty="0" smtClean="0">
                <a:solidFill>
                  <a:srgbClr val="FF0000"/>
                </a:solidFill>
                <a:effectLst/>
                <a:latin typeface="+mn-lt"/>
                <a:ea typeface="+mn-ea"/>
                <a:cs typeface="+mn-cs"/>
              </a:rPr>
              <a:t>). </a:t>
            </a:r>
          </a:p>
          <a:p>
            <a:endParaRPr lang="en-US" sz="1200" i="0" kern="1200" dirty="0" smtClean="0">
              <a:solidFill>
                <a:srgbClr val="FF0000"/>
              </a:solidFill>
              <a:effectLst/>
              <a:latin typeface="+mn-lt"/>
              <a:ea typeface="+mn-ea"/>
              <a:cs typeface="+mn-cs"/>
            </a:endParaRPr>
          </a:p>
          <a:p>
            <a:pPr marL="171450" indent="-171450">
              <a:buFont typeface="Arial" panose="020B0604020202020204" pitchFamily="34" charset="0"/>
              <a:buChar char="•"/>
            </a:pPr>
            <a:r>
              <a:rPr lang="en-US" dirty="0" smtClean="0">
                <a:solidFill>
                  <a:srgbClr val="FF0000"/>
                </a:solidFill>
              </a:rPr>
              <a:t>Set aside up to $325/month for parking, transit, or both.</a:t>
            </a:r>
          </a:p>
          <a:p>
            <a:pPr marL="171450" indent="-171450">
              <a:buFont typeface="Arial" panose="020B0604020202020204" pitchFamily="34" charset="0"/>
              <a:buChar char="•"/>
            </a:pPr>
            <a:r>
              <a:rPr lang="en-US" dirty="0" smtClean="0">
                <a:solidFill>
                  <a:srgbClr val="FF0000"/>
                </a:solidFill>
              </a:rPr>
              <a:t>Set aside what you think you will USE each month.</a:t>
            </a:r>
          </a:p>
          <a:p>
            <a:pPr marL="171450" indent="-171450">
              <a:buFont typeface="Arial" panose="020B0604020202020204" pitchFamily="34" charset="0"/>
              <a:buChar char="•"/>
            </a:pPr>
            <a:r>
              <a:rPr lang="en-US" dirty="0" smtClean="0">
                <a:solidFill>
                  <a:srgbClr val="FF0000"/>
                </a:solidFill>
              </a:rPr>
              <a:t>Use your </a:t>
            </a:r>
            <a:r>
              <a:rPr lang="en-US" dirty="0" err="1" smtClean="0">
                <a:solidFill>
                  <a:srgbClr val="FF0000"/>
                </a:solidFill>
              </a:rPr>
              <a:t>MyChoice</a:t>
            </a:r>
            <a:r>
              <a:rPr lang="en-US" dirty="0" smtClean="0">
                <a:solidFill>
                  <a:srgbClr val="FF0000"/>
                </a:solidFill>
              </a:rPr>
              <a:t> Accounts debit card to pay at parking kiosks or to purchase transit fare/passes or pay/reload on transit apps.</a:t>
            </a:r>
          </a:p>
          <a:p>
            <a:pPr marL="171450" indent="-171450">
              <a:buFont typeface="Arial" panose="020B0604020202020204" pitchFamily="34" charset="0"/>
              <a:buChar char="•"/>
            </a:pPr>
            <a:r>
              <a:rPr lang="en-US" dirty="0" smtClean="0">
                <a:solidFill>
                  <a:srgbClr val="FF0000"/>
                </a:solidFill>
              </a:rPr>
              <a:t>IRS rules do not allow reimbursement for transit costs paid out of pocket—use your card!</a:t>
            </a:r>
          </a:p>
          <a:p>
            <a:pPr marL="171450" indent="-171450">
              <a:buFont typeface="Arial" panose="020B0604020202020204" pitchFamily="34" charset="0"/>
              <a:buChar char="•"/>
            </a:pPr>
            <a:r>
              <a:rPr lang="en-US" dirty="0" smtClean="0">
                <a:solidFill>
                  <a:srgbClr val="FF0000"/>
                </a:solidFill>
              </a:rPr>
              <a:t>Change your election at any time based on your current commuting status.</a:t>
            </a:r>
          </a:p>
          <a:p>
            <a:pPr marL="171450" indent="-171450">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4DD8DB53-ABC5-6445-8D68-43DE336167E6}" type="slidenum">
              <a:rPr lang="en-US" smtClean="0"/>
              <a:t>25</a:t>
            </a:fld>
            <a:endParaRPr lang="en-US"/>
          </a:p>
        </p:txBody>
      </p:sp>
    </p:spTree>
    <p:extLst>
      <p:ext uri="{BB962C8B-B14F-4D97-AF65-F5344CB8AC3E}">
        <p14:creationId xmlns:p14="http://schemas.microsoft.com/office/powerpoint/2010/main" val="3221507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HSA, FSA and Commuter benefits are administered by </a:t>
            </a:r>
            <a:r>
              <a:rPr lang="en-US" baseline="0" dirty="0" err="1" smtClean="0"/>
              <a:t>MyChoice</a:t>
            </a:r>
            <a:r>
              <a:rPr lang="en-US" baseline="0" dirty="0" smtClean="0"/>
              <a:t> so if you choose to enroll in any of these three benefits you will receive this chip enabled </a:t>
            </a:r>
            <a:r>
              <a:rPr lang="en-US" baseline="0" dirty="0" err="1" smtClean="0"/>
              <a:t>MyChoice</a:t>
            </a:r>
            <a:r>
              <a:rPr lang="en-US" baseline="0" dirty="0" smtClean="0"/>
              <a:t> Visa debit card.</a:t>
            </a:r>
            <a:endParaRPr lang="en-US" dirty="0" smtClean="0"/>
          </a:p>
          <a:p>
            <a:endParaRPr lang="en-US" dirty="0" smtClean="0"/>
          </a:p>
          <a:p>
            <a:r>
              <a:rPr lang="en-US" dirty="0" smtClean="0"/>
              <a:t>You can use this card to pay for eligible expenses with a simple swipe. You will receive this in the mail after your enrollment is confirmed.</a:t>
            </a:r>
            <a:r>
              <a:rPr lang="en-US" baseline="0" dirty="0" smtClean="0"/>
              <a:t> The card is issued by UMB Bank. </a:t>
            </a:r>
          </a:p>
          <a:p>
            <a:r>
              <a:rPr lang="en-US" baseline="0" dirty="0" smtClean="0"/>
              <a:t>You simply activate the card, establish a PIN, sign the back of the card and begin using for eligible expenses. </a:t>
            </a:r>
          </a:p>
          <a:p>
            <a:endParaRPr lang="en-US" baseline="0" dirty="0" smtClean="0"/>
          </a:p>
          <a:p>
            <a:r>
              <a:rPr lang="en-US" baseline="0" dirty="0" smtClean="0"/>
              <a:t>The card is a</a:t>
            </a:r>
            <a:r>
              <a:rPr lang="en-US" dirty="0" smtClean="0"/>
              <a:t>ccepted at most major retailers, medical/dental/vision providers.</a:t>
            </a:r>
            <a:r>
              <a:rPr lang="en-US" baseline="0" dirty="0" smtClean="0"/>
              <a:t> Some purchases may require verification, so be sure to save receipts and other documentation to help support the reimbursement.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26</a:t>
            </a:fld>
            <a:endParaRPr lang="en-US"/>
          </a:p>
        </p:txBody>
      </p:sp>
    </p:spTree>
    <p:extLst>
      <p:ext uri="{BB962C8B-B14F-4D97-AF65-F5344CB8AC3E}">
        <p14:creationId xmlns:p14="http://schemas.microsoft.com/office/powerpoint/2010/main" val="2170239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27</a:t>
            </a:fld>
            <a:endParaRPr lang="en-US"/>
          </a:p>
        </p:txBody>
      </p:sp>
    </p:spTree>
    <p:extLst>
      <p:ext uri="{BB962C8B-B14F-4D97-AF65-F5344CB8AC3E}">
        <p14:creationId xmlns:p14="http://schemas.microsoft.com/office/powerpoint/2010/main" val="3714501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Secure 2.0 was signed into legislation late last year. It had a voluminous amount of changes that ranged immediate through 2-3 years into the future. One of them was a 1/1/24 timeline required that we implemented a Roth Catch-up feature for all earning more than the FICA highly compensated limit or stop allowing catch-up contributions all together. TCO did not have a Roth feature so quickly moved to implement, now the demand on catch up is delayed but the upside allowed us to develop an enhancement to the US Savings Plan. </a:t>
            </a:r>
          </a:p>
          <a:p>
            <a:endParaRPr lang="en-US" dirty="0" smtClean="0"/>
          </a:p>
          <a:p>
            <a:r>
              <a:rPr lang="en-US" dirty="0" smtClean="0"/>
              <a:t>Note that enrollment in catch-up is a separate election</a:t>
            </a:r>
            <a:r>
              <a:rPr lang="en-US" baseline="0" dirty="0" smtClean="0"/>
              <a:t> from the contributions subject to the IRS limits on the previous slide.  When making elections in the Alight system, catchup will be shown as an additional option.  The contributions run concurrently with standard elections in payroll, using 2 separate deduction codes.  Reaching the IRS limit on standard elections will not automatically trigger a switch to catchup contributions.  To take full advantage of the catchup features available, make sure to review your overall election strategy.</a:t>
            </a:r>
          </a:p>
          <a:p>
            <a:endParaRPr lang="en-US" baseline="0" dirty="0" smtClean="0"/>
          </a:p>
          <a:p>
            <a:r>
              <a:rPr lang="en-US" baseline="0" dirty="0" smtClean="0"/>
              <a:t>Note the Self Directed Brokerage Window coming in Q2 2025.  The window allows participants to make their own investment elections, not limited to the funds offered by the plan.  More information on taking advantage of this feature will be coming in Q1.</a:t>
            </a:r>
            <a:endParaRPr lang="en-US" dirty="0" smtClean="0"/>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28</a:t>
            </a:fld>
            <a:endParaRPr lang="en-US"/>
          </a:p>
        </p:txBody>
      </p:sp>
    </p:spTree>
    <p:extLst>
      <p:ext uri="{BB962C8B-B14F-4D97-AF65-F5344CB8AC3E}">
        <p14:creationId xmlns:p14="http://schemas.microsoft.com/office/powerpoint/2010/main" val="1939576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29</a:t>
            </a:fld>
            <a:endParaRPr lang="en-US"/>
          </a:p>
        </p:txBody>
      </p:sp>
    </p:spTree>
    <p:extLst>
      <p:ext uri="{BB962C8B-B14F-4D97-AF65-F5344CB8AC3E}">
        <p14:creationId xmlns:p14="http://schemas.microsoft.com/office/powerpoint/2010/main" val="45873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a:t>
            </a:r>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3</a:t>
            </a:fld>
            <a:endParaRPr lang="en-US"/>
          </a:p>
        </p:txBody>
      </p:sp>
    </p:spTree>
    <p:extLst>
      <p:ext uri="{BB962C8B-B14F-4D97-AF65-F5344CB8AC3E}">
        <p14:creationId xmlns:p14="http://schemas.microsoft.com/office/powerpoint/2010/main" val="2904513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you’ve had the opportunity to review annual enrollment with me, it is time to prepare for your enrollment. </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30</a:t>
            </a:fld>
            <a:endParaRPr lang="en-US"/>
          </a:p>
        </p:txBody>
      </p:sp>
    </p:spTree>
    <p:extLst>
      <p:ext uri="{BB962C8B-B14F-4D97-AF65-F5344CB8AC3E}">
        <p14:creationId xmlns:p14="http://schemas.microsoft.com/office/powerpoint/2010/main" val="3530063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with the font</a:t>
            </a:r>
            <a:r>
              <a:rPr lang="en-US" baseline="0" dirty="0" smtClean="0"/>
              <a:t> on Resource Materials</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31</a:t>
            </a:fld>
            <a:endParaRPr lang="en-US"/>
          </a:p>
        </p:txBody>
      </p:sp>
    </p:spTree>
    <p:extLst>
      <p:ext uri="{BB962C8B-B14F-4D97-AF65-F5344CB8AC3E}">
        <p14:creationId xmlns:p14="http://schemas.microsoft.com/office/powerpoint/2010/main" val="3501930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1200" b="0" i="0" kern="1200" dirty="0" smtClean="0">
                <a:solidFill>
                  <a:schemeClr val="tx1"/>
                </a:solidFill>
                <a:effectLst/>
                <a:latin typeface="+mn-lt"/>
                <a:ea typeface="+mn-ea"/>
                <a:cs typeface="+mn-cs"/>
              </a:rPr>
              <a:t>Sometimes, choosing the perfect benefits package can be overwhelming. That’s why we are excited to offer the </a:t>
            </a:r>
            <a:r>
              <a:rPr lang="en-US" sz="1200" b="1" i="0" kern="1200" dirty="0" smtClean="0">
                <a:solidFill>
                  <a:schemeClr val="tx1"/>
                </a:solidFill>
                <a:effectLst/>
                <a:latin typeface="+mn-lt"/>
                <a:ea typeface="+mn-ea"/>
                <a:cs typeface="+mn-cs"/>
              </a:rPr>
              <a:t>MyChoice Recommendation Engine</a:t>
            </a:r>
            <a:r>
              <a:rPr lang="en-US" sz="1200" b="0" i="0" kern="1200" dirty="0" smtClean="0">
                <a:solidFill>
                  <a:schemeClr val="tx1"/>
                </a:solidFill>
                <a:effectLst/>
                <a:latin typeface="+mn-lt"/>
                <a:ea typeface="+mn-ea"/>
                <a:cs typeface="+mn-cs"/>
              </a:rPr>
              <a:t>. Answer a few simple questions, and you’ll soon be en</a:t>
            </a:r>
          </a:p>
          <a:p>
            <a:pPr fontAlgn="base"/>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Sofia, Your Personal Benefits Assistant</a:t>
            </a:r>
          </a:p>
          <a:p>
            <a:pPr fontAlgn="base"/>
            <a:r>
              <a:rPr lang="en-US" sz="1200" b="0" i="0" kern="1200" dirty="0" smtClean="0">
                <a:solidFill>
                  <a:schemeClr val="tx1"/>
                </a:solidFill>
                <a:effectLst/>
                <a:latin typeface="+mn-lt"/>
                <a:ea typeface="+mn-ea"/>
                <a:cs typeface="+mn-cs"/>
              </a:rPr>
              <a:t>Ask Sofia! Think of her like your virtual benefits assistant. She’s available to talk 24/7, and can be found anywhere your benefits choices are. Ask her a question, and she’ll point you in the right direction.</a:t>
            </a:r>
          </a:p>
          <a:p>
            <a:pPr>
              <a:spcBef>
                <a:spcPts val="600"/>
              </a:spcBef>
              <a:spcAft>
                <a:spcPts val="600"/>
              </a:spcAft>
            </a:pPr>
            <a:endParaRPr lang="en-US" sz="1200" b="0" i="0" kern="1200" dirty="0" smtClean="0">
              <a:solidFill>
                <a:schemeClr val="tx1"/>
              </a:solidFill>
              <a:effectLst/>
              <a:latin typeface="+mn-lt"/>
              <a:ea typeface="+mn-ea"/>
              <a:cs typeface="+mn-cs"/>
            </a:endParaRPr>
          </a:p>
          <a:p>
            <a:pPr>
              <a:spcBef>
                <a:spcPts val="600"/>
              </a:spcBef>
              <a:spcAft>
                <a:spcPts val="600"/>
              </a:spcAft>
            </a:pPr>
            <a:endParaRPr lang="en-US" sz="1200" b="0" i="0" kern="1200" dirty="0" smtClean="0">
              <a:solidFill>
                <a:schemeClr val="tx1"/>
              </a:solidFill>
              <a:effectLst/>
              <a:latin typeface="+mn-lt"/>
              <a:ea typeface="+mn-ea"/>
              <a:cs typeface="+mn-cs"/>
            </a:endParaRPr>
          </a:p>
          <a:p>
            <a:pPr>
              <a:spcBef>
                <a:spcPts val="600"/>
              </a:spcBef>
              <a:spcAft>
                <a:spcPts val="600"/>
              </a:spcAft>
            </a:pPr>
            <a:r>
              <a:rPr lang="en-US" sz="1200" b="1" i="0" kern="1200" dirty="0" smtClean="0">
                <a:solidFill>
                  <a:schemeClr val="tx1"/>
                </a:solidFill>
                <a:effectLst/>
                <a:latin typeface="+mn-lt"/>
                <a:ea typeface="+mn-ea"/>
                <a:cs typeface="+mn-cs"/>
              </a:rPr>
              <a:t>Ask Sofia!</a:t>
            </a:r>
            <a:r>
              <a:rPr lang="en-US" sz="1200" b="0" i="0" kern="1200" dirty="0" smtClean="0">
                <a:solidFill>
                  <a:schemeClr val="tx1"/>
                </a:solidFill>
                <a:effectLst/>
                <a:latin typeface="+mn-lt"/>
                <a:ea typeface="+mn-ea"/>
                <a:cs typeface="+mn-cs"/>
              </a:rPr>
              <a:t> She’s available all day, every day, even through the MyChoice Mobile App. If she is unable to assist or you need to talk to a person regarding your benefits, Member Services are available from 7:00 a.m. to 7:00 p.m. CST. Member advocates can be reached at </a:t>
            </a:r>
            <a:r>
              <a:rPr lang="en-US" sz="1200" b="1" i="0" kern="1200" dirty="0" smtClean="0">
                <a:solidFill>
                  <a:schemeClr val="tx1"/>
                </a:solidFill>
                <a:effectLst/>
                <a:latin typeface="+mn-lt"/>
                <a:ea typeface="+mn-ea"/>
                <a:cs typeface="+mn-cs"/>
              </a:rPr>
              <a:t>888-887-3277,</a:t>
            </a:r>
            <a:r>
              <a:rPr lang="en-US" sz="1200" b="1" i="0" kern="1200" baseline="0" dirty="0" smtClean="0">
                <a:solidFill>
                  <a:schemeClr val="tx1"/>
                </a:solidFill>
                <a:effectLst/>
                <a:latin typeface="+mn-lt"/>
                <a:ea typeface="+mn-ea"/>
                <a:cs typeface="+mn-cs"/>
              </a:rPr>
              <a:t> option 1</a:t>
            </a:r>
            <a:r>
              <a:rPr lang="en-US" sz="1200" b="0" i="0" kern="1200" dirty="0" smtClean="0">
                <a:solidFill>
                  <a:schemeClr val="tx1"/>
                </a:solidFill>
                <a:effectLst/>
                <a:latin typeface="+mn-lt"/>
                <a:ea typeface="+mn-ea"/>
                <a:cs typeface="+mn-cs"/>
              </a:rPr>
              <a:t>. Your HSA and FSA balances, claims submission and account details will also be in the mobile app. </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32</a:t>
            </a:fld>
            <a:endParaRPr lang="en-US"/>
          </a:p>
        </p:txBody>
      </p:sp>
    </p:spTree>
    <p:extLst>
      <p:ext uri="{BB962C8B-B14F-4D97-AF65-F5344CB8AC3E}">
        <p14:creationId xmlns:p14="http://schemas.microsoft.com/office/powerpoint/2010/main" val="4032991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Accessing your funds is easy!</a:t>
            </a:r>
          </a:p>
          <a:p>
            <a:endParaRPr lang="en-US" dirty="0" smtClean="0"/>
          </a:p>
          <a:p>
            <a:r>
              <a:rPr lang="en-US" baseline="0" dirty="0" smtClean="0"/>
              <a:t>Really nice application, you can manage your benefits, ID cards, submit a claim, and there are many other features</a:t>
            </a:r>
            <a:endParaRPr lang="en-US" dirty="0" smtClean="0"/>
          </a:p>
          <a:p>
            <a:endParaRPr lang="en-US" dirty="0" smtClean="0"/>
          </a:p>
          <a:p>
            <a:r>
              <a:rPr lang="en-US" dirty="0" smtClean="0"/>
              <a:t>Reimbursement:  If your account isn’t carded, or if you’d like to get reimbursed for an out-of-pocket expense, simply log on to your benefits portal or use the MyChoice Mobile App to submit a claim or fund transfer. To make it really simple, you can add your banking info for direct deposit. If you really love paper, we accept faxed and mailed forms, too.</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Pay a Provider: If you want to pay a bill for an eligible expense, you may also initiate your payment online or via the mobile app (examples: doctor visit, lab fees, hospital bill). So really nice app I encourage you to go ahead and download in your mobile</a:t>
            </a:r>
            <a:r>
              <a:rPr lang="en-US" baseline="0" dirty="0" smtClean="0"/>
              <a:t> phone so that you get everything at your fingertips.</a:t>
            </a:r>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33</a:t>
            </a:fld>
            <a:endParaRPr lang="en-US"/>
          </a:p>
        </p:txBody>
      </p:sp>
    </p:spTree>
    <p:extLst>
      <p:ext uri="{BB962C8B-B14F-4D97-AF65-F5344CB8AC3E}">
        <p14:creationId xmlns:p14="http://schemas.microsoft.com/office/powerpoint/2010/main" val="3438185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34</a:t>
            </a:fld>
            <a:endParaRPr lang="en-US"/>
          </a:p>
        </p:txBody>
      </p:sp>
    </p:spTree>
    <p:extLst>
      <p:ext uri="{BB962C8B-B14F-4D97-AF65-F5344CB8AC3E}">
        <p14:creationId xmlns:p14="http://schemas.microsoft.com/office/powerpoint/2010/main" val="359616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a:t>
            </a:r>
          </a:p>
          <a:p>
            <a:r>
              <a:rPr lang="en-US" dirty="0" smtClean="0"/>
              <a:t>Annual benefits enrollment is your annual opportunity to review your benefits, your family's needs, and fine-tune your benefits package to match. Many life events can occur during the year that can affect the types of plans and the amount of coverage you may need. So think about those changes that you and your family have experienced in the past year or anticipate in the coming year, then determine which benefit plans and programs will suit your needs best. </a:t>
            </a:r>
          </a:p>
          <a:p>
            <a:endParaRPr lang="en-US" dirty="0" smtClean="0"/>
          </a:p>
          <a:p>
            <a:r>
              <a:rPr lang="en-US" dirty="0" smtClean="0"/>
              <a:t>Outside of this annual enrollment period, you will not be able to make changes to most of these plans unless you've experienced an IRS qualifying life event, such as marriage, birth of a child, or a change in your spouse's employment.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4</a:t>
            </a:fld>
            <a:endParaRPr lang="en-US"/>
          </a:p>
        </p:txBody>
      </p:sp>
    </p:spTree>
    <p:extLst>
      <p:ext uri="{BB962C8B-B14F-4D97-AF65-F5344CB8AC3E}">
        <p14:creationId xmlns:p14="http://schemas.microsoft.com/office/powerpoint/2010/main" val="837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a:t>
            </a:r>
          </a:p>
          <a:p>
            <a:r>
              <a:rPr lang="en-US" dirty="0" smtClean="0"/>
              <a:t>Key</a:t>
            </a:r>
            <a:r>
              <a:rPr lang="en-US" baseline="0" dirty="0" smtClean="0"/>
              <a:t> Dates you will need to remember:</a:t>
            </a:r>
          </a:p>
          <a:p>
            <a:r>
              <a:rPr lang="en-US" baseline="0" dirty="0" smtClean="0"/>
              <a:t>Annual enrollment begins on Wednesday, November 6, 2024</a:t>
            </a:r>
          </a:p>
          <a:p>
            <a:r>
              <a:rPr lang="en-US" baseline="0" dirty="0" smtClean="0"/>
              <a:t>Annual enrollment ends on Wednesday, November 20, 2024</a:t>
            </a:r>
          </a:p>
          <a:p>
            <a:endParaRPr lang="en-US" baseline="0" dirty="0" smtClean="0"/>
          </a:p>
          <a:p>
            <a:r>
              <a:rPr lang="en-US" baseline="0" dirty="0" smtClean="0"/>
              <a:t>Benefits elected during annual enrollment will be effective January 1, 2025</a:t>
            </a:r>
          </a:p>
          <a:p>
            <a:endParaRPr lang="en-US" dirty="0"/>
          </a:p>
          <a:p>
            <a:r>
              <a:rPr lang="en-US" dirty="0" smtClean="0"/>
              <a:t>Call out silent period as a special case scenario, not the normal expectation – silent period +5 day, special scenarios will exist and</a:t>
            </a:r>
            <a:r>
              <a:rPr lang="en-US" baseline="0" dirty="0" smtClean="0"/>
              <a:t> be addressed and reviewed by the Benefits Department. </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5</a:t>
            </a:fld>
            <a:endParaRPr lang="en-US"/>
          </a:p>
        </p:txBody>
      </p:sp>
    </p:spTree>
    <p:extLst>
      <p:ext uri="{BB962C8B-B14F-4D97-AF65-F5344CB8AC3E}">
        <p14:creationId xmlns:p14="http://schemas.microsoft.com/office/powerpoint/2010/main" val="274533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Erin</a:t>
            </a:r>
          </a:p>
          <a:p>
            <a:endParaRPr lang="en-US" dirty="0" smtClean="0"/>
          </a:p>
          <a:p>
            <a:r>
              <a:rPr lang="en-US" dirty="0" smtClean="0"/>
              <a:t>This is a very important slide. </a:t>
            </a:r>
            <a:r>
              <a:rPr lang="en-US" baseline="0" dirty="0" smtClean="0"/>
              <a:t>If you are salaried associate you become eligible for benefits from your date of hire. If you want to enroll into benefits for the remainder of the year, you must do it within 31 days from your date of hire.  When you log in to your benefits portal, system will prompt you to complete dual enrollment which means you’ll have to complete 2 enrollment, one New Hire enrollment and second 2025 Open enrollment. And our 2025 open enrollment dates are Nov 6 to Nov 20</a:t>
            </a:r>
            <a:r>
              <a:rPr lang="en-US" baseline="30000" dirty="0" smtClean="0"/>
              <a:t>th</a:t>
            </a:r>
            <a:r>
              <a:rPr lang="en-US" baseline="0" dirty="0" smtClean="0"/>
              <a:t> If you do not complete open enrollment your medical, dental, vision and spending account elections will not carry over to next year. If you want to make any changes or even if you want to keep the same benefits that you are going to be electing for 2024 you need to go in to the benefits portal and complete the enrollment.</a:t>
            </a:r>
          </a:p>
          <a:p>
            <a:endParaRPr lang="en-US" baseline="0" dirty="0" smtClean="0"/>
          </a:p>
          <a:p>
            <a:r>
              <a:rPr lang="en-US" baseline="0" dirty="0" smtClean="0"/>
              <a:t>If you are hourly associate you become eligible for benefits after 90 days of employment. So if you are hired after October 2</a:t>
            </a:r>
            <a:r>
              <a:rPr lang="en-US" baseline="30000" dirty="0" smtClean="0"/>
              <a:t>nd</a:t>
            </a:r>
            <a:r>
              <a:rPr lang="en-US" baseline="0" dirty="0" smtClean="0"/>
              <a:t> your benefits will kick off in January 2025 and you will be able to sign up for benefits from Nov 6</a:t>
            </a:r>
            <a:r>
              <a:rPr lang="en-US" baseline="30000" dirty="0" smtClean="0"/>
              <a:t>th</a:t>
            </a:r>
            <a:r>
              <a:rPr lang="en-US" baseline="0" dirty="0" smtClean="0"/>
              <a:t> through Nov 20</a:t>
            </a:r>
            <a:r>
              <a:rPr lang="en-US" baseline="30000" dirty="0" smtClean="0"/>
              <a:t>th</a:t>
            </a:r>
            <a:r>
              <a:rPr lang="en-US" baseline="0" dirty="0" smtClean="0"/>
              <a:t> </a:t>
            </a: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DD8DB53-ABC5-6445-8D68-43DE336167E6}" type="slidenum">
              <a:rPr lang="en-US" smtClean="0"/>
              <a:t>6</a:t>
            </a:fld>
            <a:endParaRPr lang="en-US"/>
          </a:p>
        </p:txBody>
      </p:sp>
    </p:spTree>
    <p:extLst>
      <p:ext uri="{BB962C8B-B14F-4D97-AF65-F5344CB8AC3E}">
        <p14:creationId xmlns:p14="http://schemas.microsoft.com/office/powerpoint/2010/main" val="680893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Your 2025 annual enrollment is considered</a:t>
            </a:r>
            <a:r>
              <a:rPr lang="en-US" baseline="0" dirty="0" smtClean="0"/>
              <a:t> an ACTIVE enrollment, which means there are certain benefits you are required to take action on or they will default to no coverage in 2025.  Yes, this means even if you want to keep your benefits the same.  </a:t>
            </a:r>
          </a:p>
          <a:p>
            <a:endParaRPr lang="en-US" dirty="0"/>
          </a:p>
          <a:p>
            <a:r>
              <a:rPr lang="en-US" baseline="0" dirty="0" smtClean="0"/>
              <a:t>Annual Enrollment is the </a:t>
            </a:r>
            <a:r>
              <a:rPr lang="en-US" dirty="0" smtClean="0"/>
              <a:t>time to make changes to your plan elections – maybe change from Enhanced to Basic.  Choose to enroll in the Premier Vision Plan instead of the Basic Plan.  Change your FSA election amount if you contributed more than you used in 2024.  </a:t>
            </a:r>
          </a:p>
          <a:p>
            <a:endParaRPr lang="en-US" baseline="0" dirty="0"/>
          </a:p>
          <a:p>
            <a:r>
              <a:rPr lang="en-US" dirty="0" smtClean="0"/>
              <a:t>In addition, the Supplementa</a:t>
            </a:r>
            <a:r>
              <a:rPr lang="en-US" baseline="0" dirty="0" smtClean="0"/>
              <a:t>l Medical </a:t>
            </a:r>
            <a:r>
              <a:rPr lang="en-US" dirty="0" smtClean="0"/>
              <a:t>benefit is moving</a:t>
            </a:r>
            <a:r>
              <a:rPr lang="en-US" baseline="0" dirty="0" smtClean="0"/>
              <a:t> to a new vendor </a:t>
            </a:r>
            <a:r>
              <a:rPr lang="en-US" dirty="0" smtClean="0"/>
              <a:t>for 2025, so any associate who wishes to enroll will have to do so during AE.</a:t>
            </a:r>
            <a:r>
              <a:rPr lang="en-US" baseline="0" dirty="0" smtClean="0"/>
              <a:t>  </a:t>
            </a:r>
          </a:p>
          <a:p>
            <a:endParaRPr lang="en-US" dirty="0" smtClean="0"/>
          </a:p>
          <a:p>
            <a:r>
              <a:rPr lang="en-US" dirty="0" smtClean="0"/>
              <a:t>Annual enrollment is also the time to re-attest to yours and your spouses tobacco use status.  A tobacco free status does reduce your medical premium, this reduction is reflected in the base</a:t>
            </a:r>
            <a:r>
              <a:rPr lang="en-US" baseline="0" dirty="0" smtClean="0"/>
              <a:t> premium. </a:t>
            </a:r>
            <a:endParaRPr lang="en-US" dirty="0" smtClean="0"/>
          </a:p>
          <a:p>
            <a:endParaRPr lang="en-US" dirty="0" smtClean="0"/>
          </a:p>
          <a:p>
            <a:r>
              <a:rPr lang="en-US" dirty="0" smtClean="0"/>
              <a:t>Last of all, quick reminder that this is the time to also make changes, increase coverage, or enroll in the supplemental medical plans, optional life and AD&amp;D, and/or LTD – </a:t>
            </a:r>
            <a:r>
              <a:rPr lang="en-US" dirty="0" smtClean="0">
                <a:solidFill>
                  <a:srgbClr val="FF0000"/>
                </a:solidFill>
              </a:rPr>
              <a:t>EOI may be required</a:t>
            </a:r>
            <a:r>
              <a:rPr lang="en-US" dirty="0" smtClean="0">
                <a:solidFill>
                  <a:srgbClr val="FFFF00"/>
                </a:solidFill>
              </a:rPr>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7</a:t>
            </a:fld>
            <a:endParaRPr lang="en-US"/>
          </a:p>
        </p:txBody>
      </p:sp>
    </p:spTree>
    <p:extLst>
      <p:ext uri="{BB962C8B-B14F-4D97-AF65-F5344CB8AC3E}">
        <p14:creationId xmlns:p14="http://schemas.microsoft.com/office/powerpoint/2010/main" val="353511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p>
          <a:p>
            <a:r>
              <a:rPr lang="en-US" dirty="0" smtClean="0"/>
              <a:t>Salaried associates are eligible for benefits on date of hire.  It is important to note that they must enroll for 2024 within 31 days of hire.  They will also need to enroll for 2025 during Annual Enrollment.  </a:t>
            </a:r>
          </a:p>
          <a:p>
            <a:endParaRPr lang="en-US" dirty="0"/>
          </a:p>
          <a:p>
            <a:r>
              <a:rPr lang="en-US" dirty="0" smtClean="0"/>
              <a:t>Salaried associates hired in 2024 after 10/2 will still need to enroll for 2024, and will have an opportunity to enroll for 2025 at that time also.</a:t>
            </a:r>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8</a:t>
            </a:fld>
            <a:endParaRPr lang="en-US"/>
          </a:p>
        </p:txBody>
      </p:sp>
    </p:spTree>
    <p:extLst>
      <p:ext uri="{BB962C8B-B14F-4D97-AF65-F5344CB8AC3E}">
        <p14:creationId xmlns:p14="http://schemas.microsoft.com/office/powerpoint/2010/main" val="179380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r>
              <a:rPr lang="en-US" sz="1200" dirty="0" smtClean="0"/>
              <a:t>Sue</a:t>
            </a:r>
          </a:p>
          <a:p>
            <a:pPr marL="0" indent="0">
              <a:spcBef>
                <a:spcPts val="600"/>
              </a:spcBef>
              <a:spcAft>
                <a:spcPts val="600"/>
              </a:spcAft>
              <a:buFont typeface="Arial" panose="020B0604020202020204" pitchFamily="34" charset="0"/>
              <a:buNone/>
            </a:pPr>
            <a:r>
              <a:rPr lang="en-US" sz="1200" dirty="0" smtClean="0"/>
              <a:t>On this slide we list</a:t>
            </a:r>
            <a:r>
              <a:rPr lang="en-US" sz="1200" baseline="0" dirty="0" smtClean="0"/>
              <a:t> a few things you can do to help with your decision making during annual enrollment.</a:t>
            </a:r>
          </a:p>
          <a:p>
            <a:pPr marL="0" indent="0">
              <a:spcBef>
                <a:spcPts val="600"/>
              </a:spcBef>
              <a:spcAft>
                <a:spcPts val="600"/>
              </a:spcAft>
              <a:buFont typeface="Arial" panose="020B0604020202020204" pitchFamily="34" charset="0"/>
              <a:buNone/>
            </a:pPr>
            <a:endParaRPr lang="en-US" sz="1200" dirty="0" smtClean="0"/>
          </a:p>
          <a:p>
            <a:pPr marL="342900" indent="-342900">
              <a:spcBef>
                <a:spcPts val="600"/>
              </a:spcBef>
              <a:spcAft>
                <a:spcPts val="600"/>
              </a:spcAft>
              <a:buFont typeface="Arial" panose="020B0604020202020204" pitchFamily="34" charset="0"/>
              <a:buChar char="•"/>
            </a:pPr>
            <a:r>
              <a:rPr lang="en-US" sz="1200" dirty="0" smtClean="0"/>
              <a:t>One</a:t>
            </a:r>
            <a:r>
              <a:rPr lang="en-US" sz="1200" baseline="0" dirty="0" smtClean="0"/>
              <a:t> of the most important things you can do is read all of the annual enrollment communications you receive.  Believe me when I tell you, every message you receive was carefully crafted to ensure you have an awareness of what, when, and where.  Don’t miss out because you didn’t read your email.</a:t>
            </a:r>
            <a:r>
              <a:rPr lang="en-US" sz="1200" dirty="0" smtClean="0"/>
              <a:t> </a:t>
            </a:r>
          </a:p>
          <a:p>
            <a:pPr marL="342900" indent="-342900">
              <a:spcBef>
                <a:spcPts val="600"/>
              </a:spcBef>
              <a:spcAft>
                <a:spcPts val="600"/>
              </a:spcAft>
              <a:buFont typeface="Arial" panose="020B0604020202020204" pitchFamily="34" charset="0"/>
              <a:buChar char="•"/>
            </a:pPr>
            <a:r>
              <a:rPr lang="en-US" sz="1200" dirty="0" smtClean="0"/>
              <a:t>If you are thinking about participating in an FSA consider your past expenses carefully to avoid potentially forfeiting unused funds</a:t>
            </a:r>
          </a:p>
          <a:p>
            <a:pPr marL="342900" indent="-342900">
              <a:spcBef>
                <a:spcPts val="600"/>
              </a:spcBef>
              <a:spcAft>
                <a:spcPts val="600"/>
              </a:spcAft>
              <a:buFont typeface="Arial" panose="020B0604020202020204" pitchFamily="34" charset="0"/>
              <a:buChar char="•"/>
            </a:pPr>
            <a:r>
              <a:rPr lang="en-US" sz="1200" dirty="0" smtClean="0"/>
              <a:t>If you are adding new dependents, make sure to have the proper</a:t>
            </a:r>
            <a:r>
              <a:rPr lang="en-US" sz="1200" baseline="0" dirty="0" smtClean="0"/>
              <a:t> documents available to close out the process.  </a:t>
            </a:r>
            <a:endParaRPr lang="en-US" sz="1200" dirty="0" smtClean="0"/>
          </a:p>
          <a:p>
            <a:pPr marL="342900" indent="-342900">
              <a:spcBef>
                <a:spcPts val="600"/>
              </a:spcBef>
              <a:spcAft>
                <a:spcPts val="600"/>
              </a:spcAft>
              <a:buFont typeface="Arial" panose="020B0604020202020204" pitchFamily="34" charset="0"/>
              <a:buChar char="•"/>
            </a:pPr>
            <a:r>
              <a:rPr lang="en-US" sz="1200" dirty="0" err="1" smtClean="0"/>
              <a:t>EWhat</a:t>
            </a:r>
            <a:r>
              <a:rPr lang="en-US" sz="1200" dirty="0" smtClean="0"/>
              <a:t> impacts the monthly premium – deductibles, coinsurance, copays</a:t>
            </a:r>
          </a:p>
          <a:p>
            <a:pPr marL="342900" indent="-342900">
              <a:spcBef>
                <a:spcPts val="600"/>
              </a:spcBef>
              <a:spcAft>
                <a:spcPts val="600"/>
              </a:spcAft>
              <a:buFont typeface="Arial" panose="020B0604020202020204" pitchFamily="34" charset="0"/>
              <a:buChar char="•"/>
            </a:pPr>
            <a:r>
              <a:rPr lang="en-US" sz="1200" dirty="0" smtClean="0"/>
              <a:t>Out of pocket costs – will they be upfront or spread out</a:t>
            </a:r>
          </a:p>
          <a:p>
            <a:pPr marL="342900" indent="-342900">
              <a:spcBef>
                <a:spcPts val="600"/>
              </a:spcBef>
              <a:spcAft>
                <a:spcPts val="600"/>
              </a:spcAft>
              <a:buFont typeface="Arial" panose="020B0604020202020204" pitchFamily="34" charset="0"/>
              <a:buChar char="•"/>
            </a:pPr>
            <a:r>
              <a:rPr lang="en-US" sz="1200" dirty="0" err="1" smtClean="0"/>
              <a:t>nsure</a:t>
            </a:r>
            <a:r>
              <a:rPr lang="en-US" sz="1200" dirty="0" smtClean="0"/>
              <a:t> your changes or updates have been properly submitted by deadline – November 20, 2024</a:t>
            </a:r>
          </a:p>
          <a:p>
            <a:pPr marL="342900" indent="-342900">
              <a:spcBef>
                <a:spcPts val="600"/>
              </a:spcBef>
              <a:spcAft>
                <a:spcPts val="600"/>
              </a:spcAft>
              <a:buFont typeface="Arial" panose="020B0604020202020204"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4DD8DB53-ABC5-6445-8D68-43DE336167E6}" type="slidenum">
              <a:rPr lang="en-US" smtClean="0"/>
              <a:t>9</a:t>
            </a:fld>
            <a:endParaRPr lang="en-US"/>
          </a:p>
        </p:txBody>
      </p:sp>
    </p:spTree>
    <p:extLst>
      <p:ext uri="{BB962C8B-B14F-4D97-AF65-F5344CB8AC3E}">
        <p14:creationId xmlns:p14="http://schemas.microsoft.com/office/powerpoint/2010/main" val="30664502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FC1BCB6-76E9-9A4C-92A4-C74B54F1980B}"/>
              </a:ext>
            </a:extLst>
          </p:cNvPr>
          <p:cNvPicPr>
            <a:picLocks noChangeAspect="1"/>
          </p:cNvPicPr>
          <p:nvPr userDrawn="1"/>
        </p:nvPicPr>
        <p:blipFill rotWithShape="1">
          <a:blip r:embed="rId2"/>
          <a:srcRect l="5604" t="7387" r="13918" b="3485"/>
          <a:stretch/>
        </p:blipFill>
        <p:spPr>
          <a:xfrm>
            <a:off x="0" y="1428"/>
            <a:ext cx="12240722" cy="6893512"/>
          </a:xfrm>
          <a:prstGeom prst="rect">
            <a:avLst/>
          </a:prstGeom>
        </p:spPr>
      </p:pic>
      <p:pic>
        <p:nvPicPr>
          <p:cNvPr id="5" name="Picture 4">
            <a:extLst>
              <a:ext uri="{FF2B5EF4-FFF2-40B4-BE49-F238E27FC236}">
                <a16:creationId xmlns="" xmlns:a16="http://schemas.microsoft.com/office/drawing/2014/main" id="{558B2FF1-3452-D14D-AF18-15BEC3C8AAE4}"/>
              </a:ext>
            </a:extLst>
          </p:cNvPr>
          <p:cNvPicPr>
            <a:picLocks noChangeAspect="1"/>
          </p:cNvPicPr>
          <p:nvPr userDrawn="1"/>
        </p:nvPicPr>
        <p:blipFill>
          <a:blip r:embed="rId3"/>
          <a:stretch>
            <a:fillRect/>
          </a:stretch>
        </p:blipFill>
        <p:spPr>
          <a:xfrm>
            <a:off x="2892687" y="1721922"/>
            <a:ext cx="6625730" cy="662573"/>
          </a:xfrm>
          <a:prstGeom prst="rect">
            <a:avLst/>
          </a:prstGeom>
        </p:spPr>
      </p:pic>
      <p:sp>
        <p:nvSpPr>
          <p:cNvPr id="8" name="Rectangle 7">
            <a:extLst>
              <a:ext uri="{FF2B5EF4-FFF2-40B4-BE49-F238E27FC236}">
                <a16:creationId xmlns="" xmlns:a16="http://schemas.microsoft.com/office/drawing/2014/main" id="{28853501-780A-4C4D-891C-E7B380C41F2D}"/>
              </a:ext>
            </a:extLst>
          </p:cNvPr>
          <p:cNvSpPr/>
          <p:nvPr userDrawn="1"/>
        </p:nvSpPr>
        <p:spPr>
          <a:xfrm>
            <a:off x="0" y="3157939"/>
            <a:ext cx="12289449" cy="2719347"/>
          </a:xfrm>
          <a:prstGeom prst="rect">
            <a:avLst/>
          </a:prstGeom>
          <a:solidFill>
            <a:schemeClr val="bg1"/>
          </a:solidFill>
          <a:ln w="76200" cmpd="sng">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 xmlns:a16="http://schemas.microsoft.com/office/drawing/2014/main" id="{59E16BB5-39B3-4145-8844-B6BC0619A547}"/>
              </a:ext>
            </a:extLst>
          </p:cNvPr>
          <p:cNvSpPr>
            <a:spLocks noGrp="1"/>
          </p:cNvSpPr>
          <p:nvPr>
            <p:ph type="title" hasCustomPrompt="1"/>
          </p:nvPr>
        </p:nvSpPr>
        <p:spPr>
          <a:xfrm>
            <a:off x="711205" y="3573129"/>
            <a:ext cx="10769595" cy="1259541"/>
          </a:xfrm>
          <a:prstGeom prst="rect">
            <a:avLst/>
          </a:prstGeom>
        </p:spPr>
        <p:txBody>
          <a:bodyPr lIns="0" rIns="0" anchor="b"/>
          <a:lstStyle>
            <a:lvl1pPr algn="l">
              <a:defRPr sz="4000" b="0" i="0">
                <a:solidFill>
                  <a:schemeClr val="tx1"/>
                </a:solidFill>
                <a:latin typeface="Arial" panose="020B0604020202020204" pitchFamily="34" charset="0"/>
              </a:defRPr>
            </a:lvl1pPr>
          </a:lstStyle>
          <a:p>
            <a:r>
              <a:rPr lang="en-US" dirty="0"/>
              <a:t>Presentation Name</a:t>
            </a:r>
          </a:p>
        </p:txBody>
      </p:sp>
      <p:sp>
        <p:nvSpPr>
          <p:cNvPr id="10" name="Text Placeholder 6">
            <a:extLst>
              <a:ext uri="{FF2B5EF4-FFF2-40B4-BE49-F238E27FC236}">
                <a16:creationId xmlns="" xmlns:a16="http://schemas.microsoft.com/office/drawing/2014/main" id="{F158BB9E-C34D-5E4B-8D9E-11F996C7C2B3}"/>
              </a:ext>
            </a:extLst>
          </p:cNvPr>
          <p:cNvSpPr>
            <a:spLocks noGrp="1"/>
          </p:cNvSpPr>
          <p:nvPr>
            <p:ph type="body" sz="quarter" idx="14" hasCustomPrompt="1"/>
          </p:nvPr>
        </p:nvSpPr>
        <p:spPr>
          <a:xfrm>
            <a:off x="711205" y="4832014"/>
            <a:ext cx="10769595" cy="684212"/>
          </a:xfrm>
          <a:prstGeom prst="rect">
            <a:avLst/>
          </a:prstGeom>
        </p:spPr>
        <p:txBody>
          <a:bodyPr lIns="0" rIns="0"/>
          <a:lstStyle>
            <a:lvl1pPr marL="0" indent="0">
              <a:buNone/>
              <a:defRPr sz="2000" b="0" i="0">
                <a:solidFill>
                  <a:schemeClr val="tx1"/>
                </a:solidFill>
                <a:latin typeface="Arial" panose="020B0604020202020204" pitchFamily="34"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subtitle/presenter’s job title</a:t>
            </a:r>
          </a:p>
        </p:txBody>
      </p:sp>
      <p:grpSp>
        <p:nvGrpSpPr>
          <p:cNvPr id="4" name="Group 3">
            <a:extLst>
              <a:ext uri="{FF2B5EF4-FFF2-40B4-BE49-F238E27FC236}">
                <a16:creationId xmlns="" xmlns:a16="http://schemas.microsoft.com/office/drawing/2014/main" id="{EACEE82F-B6B9-714E-BEB1-5E17FEFBF0BA}"/>
              </a:ext>
            </a:extLst>
          </p:cNvPr>
          <p:cNvGrpSpPr/>
          <p:nvPr userDrawn="1"/>
        </p:nvGrpSpPr>
        <p:grpSpPr>
          <a:xfrm>
            <a:off x="417016" y="6002573"/>
            <a:ext cx="11130580" cy="765367"/>
            <a:chOff x="112216" y="6002573"/>
            <a:chExt cx="11130580" cy="765367"/>
          </a:xfrm>
        </p:grpSpPr>
        <p:pic>
          <p:nvPicPr>
            <p:cNvPr id="22" name="Picture 21">
              <a:extLst>
                <a:ext uri="{FF2B5EF4-FFF2-40B4-BE49-F238E27FC236}">
                  <a16:creationId xmlns="" xmlns:a16="http://schemas.microsoft.com/office/drawing/2014/main" id="{1EAF76D5-54C3-1040-96C3-72277DCAF6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78140" y="6182210"/>
              <a:ext cx="664857" cy="406092"/>
            </a:xfrm>
            <a:prstGeom prst="rect">
              <a:avLst/>
            </a:prstGeom>
          </p:spPr>
        </p:pic>
        <p:pic>
          <p:nvPicPr>
            <p:cNvPr id="23" name="Picture 22">
              <a:extLst>
                <a:ext uri="{FF2B5EF4-FFF2-40B4-BE49-F238E27FC236}">
                  <a16:creationId xmlns="" xmlns:a16="http://schemas.microsoft.com/office/drawing/2014/main" id="{FE6FBCA4-93D3-F34B-9029-5197140EF64E}"/>
                </a:ext>
              </a:extLst>
            </p:cNvPr>
            <p:cNvPicPr>
              <a:picLocks noChangeAspect="1"/>
            </p:cNvPicPr>
            <p:nvPr userDrawn="1"/>
          </p:nvPicPr>
          <p:blipFill>
            <a:blip r:embed="rId5"/>
            <a:stretch>
              <a:fillRect/>
            </a:stretch>
          </p:blipFill>
          <p:spPr>
            <a:xfrm>
              <a:off x="5847820" y="6228377"/>
              <a:ext cx="343173" cy="313757"/>
            </a:xfrm>
            <a:prstGeom prst="rect">
              <a:avLst/>
            </a:prstGeom>
          </p:spPr>
        </p:pic>
        <p:pic>
          <p:nvPicPr>
            <p:cNvPr id="24" name="Picture 23">
              <a:extLst>
                <a:ext uri="{FF2B5EF4-FFF2-40B4-BE49-F238E27FC236}">
                  <a16:creationId xmlns="" xmlns:a16="http://schemas.microsoft.com/office/drawing/2014/main" id="{8D0E7029-24ED-7C46-AEDD-B482AFABE566}"/>
                </a:ext>
              </a:extLst>
            </p:cNvPr>
            <p:cNvPicPr>
              <a:picLocks noChangeAspect="1"/>
            </p:cNvPicPr>
            <p:nvPr userDrawn="1"/>
          </p:nvPicPr>
          <p:blipFill>
            <a:blip r:embed="rId6"/>
            <a:stretch>
              <a:fillRect/>
            </a:stretch>
          </p:blipFill>
          <p:spPr>
            <a:xfrm>
              <a:off x="6405976" y="6247987"/>
              <a:ext cx="745176" cy="274538"/>
            </a:xfrm>
            <a:prstGeom prst="rect">
              <a:avLst/>
            </a:prstGeom>
          </p:spPr>
        </p:pic>
        <p:pic>
          <p:nvPicPr>
            <p:cNvPr id="26" name="Picture 25">
              <a:extLst>
                <a:ext uri="{FF2B5EF4-FFF2-40B4-BE49-F238E27FC236}">
                  <a16:creationId xmlns="" xmlns:a16="http://schemas.microsoft.com/office/drawing/2014/main" id="{B61ACF28-0CD3-B64A-85B2-58E45B8E812A}"/>
                </a:ext>
              </a:extLst>
            </p:cNvPr>
            <p:cNvPicPr>
              <a:picLocks noChangeAspect="1"/>
            </p:cNvPicPr>
            <p:nvPr userDrawn="1"/>
          </p:nvPicPr>
          <p:blipFill>
            <a:blip r:embed="rId7"/>
            <a:stretch>
              <a:fillRect/>
            </a:stretch>
          </p:blipFill>
          <p:spPr>
            <a:xfrm>
              <a:off x="8361670" y="6194060"/>
              <a:ext cx="519661" cy="382392"/>
            </a:xfrm>
            <a:prstGeom prst="rect">
              <a:avLst/>
            </a:prstGeom>
          </p:spPr>
        </p:pic>
        <p:pic>
          <p:nvPicPr>
            <p:cNvPr id="27" name="Picture 26">
              <a:extLst>
                <a:ext uri="{FF2B5EF4-FFF2-40B4-BE49-F238E27FC236}">
                  <a16:creationId xmlns="" xmlns:a16="http://schemas.microsoft.com/office/drawing/2014/main" id="{B190D90B-E288-1141-B4C2-7F0B719DC8B1}"/>
                </a:ext>
              </a:extLst>
            </p:cNvPr>
            <p:cNvPicPr>
              <a:picLocks noChangeAspect="1"/>
            </p:cNvPicPr>
            <p:nvPr userDrawn="1"/>
          </p:nvPicPr>
          <p:blipFill>
            <a:blip r:embed="rId8"/>
            <a:stretch>
              <a:fillRect/>
            </a:stretch>
          </p:blipFill>
          <p:spPr>
            <a:xfrm>
              <a:off x="9106475" y="6264247"/>
              <a:ext cx="1061163" cy="242019"/>
            </a:xfrm>
            <a:prstGeom prst="rect">
              <a:avLst/>
            </a:prstGeom>
          </p:spPr>
        </p:pic>
        <p:pic>
          <p:nvPicPr>
            <p:cNvPr id="29" name="Picture 28">
              <a:extLst>
                <a:ext uri="{FF2B5EF4-FFF2-40B4-BE49-F238E27FC236}">
                  <a16:creationId xmlns="" xmlns:a16="http://schemas.microsoft.com/office/drawing/2014/main" id="{6E1B872A-6ECF-B641-870B-023325307D36}"/>
                </a:ext>
              </a:extLst>
            </p:cNvPr>
            <p:cNvPicPr>
              <a:picLocks noChangeAspect="1"/>
            </p:cNvPicPr>
            <p:nvPr userDrawn="1"/>
          </p:nvPicPr>
          <p:blipFill>
            <a:blip r:embed="rId9"/>
            <a:stretch>
              <a:fillRect/>
            </a:stretch>
          </p:blipFill>
          <p:spPr>
            <a:xfrm>
              <a:off x="7335655" y="6259340"/>
              <a:ext cx="821191" cy="251831"/>
            </a:xfrm>
            <a:prstGeom prst="rect">
              <a:avLst/>
            </a:prstGeom>
          </p:spPr>
        </p:pic>
        <p:pic>
          <p:nvPicPr>
            <p:cNvPr id="21" name="Picture 20">
              <a:extLst>
                <a:ext uri="{FF2B5EF4-FFF2-40B4-BE49-F238E27FC236}">
                  <a16:creationId xmlns="" xmlns:a16="http://schemas.microsoft.com/office/drawing/2014/main" id="{E8892F42-BBFE-6246-9A29-63365BB2A77C}"/>
                </a:ext>
              </a:extLst>
            </p:cNvPr>
            <p:cNvPicPr>
              <a:picLocks noChangeAspect="1"/>
            </p:cNvPicPr>
            <p:nvPr userDrawn="1"/>
          </p:nvPicPr>
          <p:blipFill>
            <a:blip r:embed="rId10"/>
            <a:stretch>
              <a:fillRect/>
            </a:stretch>
          </p:blipFill>
          <p:spPr>
            <a:xfrm>
              <a:off x="10371336" y="6135838"/>
              <a:ext cx="871460" cy="498836"/>
            </a:xfrm>
            <a:prstGeom prst="rect">
              <a:avLst/>
            </a:prstGeom>
          </p:spPr>
        </p:pic>
        <p:pic>
          <p:nvPicPr>
            <p:cNvPr id="25" name="Picture 24" descr="A picture containing drawing&#10;&#10;Description automatically generated">
              <a:extLst>
                <a:ext uri="{FF2B5EF4-FFF2-40B4-BE49-F238E27FC236}">
                  <a16:creationId xmlns="" xmlns:a16="http://schemas.microsoft.com/office/drawing/2014/main" id="{3C81BF08-C625-EC4A-A2DF-9E30E671F602}"/>
                </a:ext>
              </a:extLst>
            </p:cNvPr>
            <p:cNvPicPr>
              <a:picLocks noChangeAspect="1"/>
            </p:cNvPicPr>
            <p:nvPr userDrawn="1"/>
          </p:nvPicPr>
          <p:blipFill>
            <a:blip r:embed="rId11"/>
            <a:stretch>
              <a:fillRect/>
            </a:stretch>
          </p:blipFill>
          <p:spPr>
            <a:xfrm>
              <a:off x="112216" y="6002573"/>
              <a:ext cx="1377386" cy="765367"/>
            </a:xfrm>
            <a:prstGeom prst="rect">
              <a:avLst/>
            </a:prstGeom>
          </p:spPr>
        </p:pic>
        <p:pic>
          <p:nvPicPr>
            <p:cNvPr id="30" name="Picture 29" descr="A picture containing drawing&#10;&#10;Description automatically generated">
              <a:extLst>
                <a:ext uri="{FF2B5EF4-FFF2-40B4-BE49-F238E27FC236}">
                  <a16:creationId xmlns="" xmlns:a16="http://schemas.microsoft.com/office/drawing/2014/main" id="{3EAEFCBF-D123-0842-9F26-756D431CE4D6}"/>
                </a:ext>
              </a:extLst>
            </p:cNvPr>
            <p:cNvPicPr>
              <a:picLocks noChangeAspect="1"/>
            </p:cNvPicPr>
            <p:nvPr userDrawn="1"/>
          </p:nvPicPr>
          <p:blipFill>
            <a:blip r:embed="rId12"/>
            <a:stretch>
              <a:fillRect/>
            </a:stretch>
          </p:blipFill>
          <p:spPr>
            <a:xfrm>
              <a:off x="2131576" y="6135839"/>
              <a:ext cx="1285082" cy="514891"/>
            </a:xfrm>
            <a:prstGeom prst="rect">
              <a:avLst/>
            </a:prstGeom>
          </p:spPr>
        </p:pic>
        <p:pic>
          <p:nvPicPr>
            <p:cNvPr id="31" name="Picture 30" descr="A picture containing drawing&#10;&#10;Description automatically generated">
              <a:extLst>
                <a:ext uri="{FF2B5EF4-FFF2-40B4-BE49-F238E27FC236}">
                  <a16:creationId xmlns="" xmlns:a16="http://schemas.microsoft.com/office/drawing/2014/main" id="{74297EB7-BA8D-5747-8460-C482D32FC8B9}"/>
                </a:ext>
              </a:extLst>
            </p:cNvPr>
            <p:cNvPicPr>
              <a:picLocks noChangeAspect="1"/>
            </p:cNvPicPr>
            <p:nvPr userDrawn="1"/>
          </p:nvPicPr>
          <p:blipFill>
            <a:blip r:embed="rId13"/>
            <a:stretch>
              <a:fillRect/>
            </a:stretch>
          </p:blipFill>
          <p:spPr>
            <a:xfrm>
              <a:off x="3441515" y="6082399"/>
              <a:ext cx="1511767" cy="605715"/>
            </a:xfrm>
            <a:prstGeom prst="rect">
              <a:avLst/>
            </a:prstGeom>
          </p:spPr>
        </p:pic>
        <p:pic>
          <p:nvPicPr>
            <p:cNvPr id="32" name="Picture 31" descr="A close up of a sign&#10;&#10;Description automatically generated">
              <a:extLst>
                <a:ext uri="{FF2B5EF4-FFF2-40B4-BE49-F238E27FC236}">
                  <a16:creationId xmlns="" xmlns:a16="http://schemas.microsoft.com/office/drawing/2014/main" id="{29BA86AD-7B5B-F041-B851-34AEE3F3F653}"/>
                </a:ext>
              </a:extLst>
            </p:cNvPr>
            <p:cNvPicPr>
              <a:picLocks noChangeAspect="1"/>
            </p:cNvPicPr>
            <p:nvPr userDrawn="1"/>
          </p:nvPicPr>
          <p:blipFill>
            <a:blip r:embed="rId14"/>
            <a:stretch>
              <a:fillRect/>
            </a:stretch>
          </p:blipFill>
          <p:spPr>
            <a:xfrm>
              <a:off x="1563669" y="6194324"/>
              <a:ext cx="381864" cy="381864"/>
            </a:xfrm>
            <a:prstGeom prst="rect">
              <a:avLst/>
            </a:prstGeom>
          </p:spPr>
        </p:pic>
      </p:grpSp>
    </p:spTree>
    <p:extLst>
      <p:ext uri="{BB962C8B-B14F-4D97-AF65-F5344CB8AC3E}">
        <p14:creationId xmlns:p14="http://schemas.microsoft.com/office/powerpoint/2010/main" val="253559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B99735D-EDF6-E147-8657-5E2DA3B22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335" y="0"/>
            <a:ext cx="12192000" cy="1226088"/>
          </a:xfrm>
          <a:prstGeom prst="rect">
            <a:avLst/>
          </a:prstGeom>
        </p:spPr>
      </p:pic>
      <p:sp>
        <p:nvSpPr>
          <p:cNvPr id="4" name="Slide Number Placeholder 1">
            <a:extLst>
              <a:ext uri="{FF2B5EF4-FFF2-40B4-BE49-F238E27FC236}">
                <a16:creationId xmlns:a16="http://schemas.microsoft.com/office/drawing/2014/main" xmlns="" id="{4C851121-C303-0E45-9F74-AD15BDC158B2}"/>
              </a:ext>
            </a:extLst>
          </p:cNvPr>
          <p:cNvSpPr>
            <a:spLocks noGrp="1"/>
          </p:cNvSpPr>
          <p:nvPr>
            <p:ph type="sldNum" sz="quarter" idx="13"/>
          </p:nvPr>
        </p:nvSpPr>
        <p:spPr>
          <a:xfrm>
            <a:off x="11353163" y="6451600"/>
            <a:ext cx="852172" cy="444500"/>
          </a:xfrm>
          <a:prstGeom prst="rect">
            <a:avLst/>
          </a:prstGeom>
        </p:spPr>
        <p:txBody>
          <a:bodyPr/>
          <a:lstStyle>
            <a:lvl1pPr>
              <a:defRPr sz="1600"/>
            </a:lvl1pPr>
          </a:lstStyle>
          <a:p>
            <a:fld id="{16C3D7FA-CF9E-3C4E-AA1B-5291EABBF47C}" type="slidenum">
              <a:rPr lang="en-US" smtClean="0"/>
              <a:pPr/>
              <a:t>‹#›</a:t>
            </a:fld>
            <a:endParaRPr lang="en-US" dirty="0"/>
          </a:p>
        </p:txBody>
      </p:sp>
      <p:sp>
        <p:nvSpPr>
          <p:cNvPr id="5" name="Title 1">
            <a:extLst>
              <a:ext uri="{FF2B5EF4-FFF2-40B4-BE49-F238E27FC236}">
                <a16:creationId xmlns:a16="http://schemas.microsoft.com/office/drawing/2014/main" xmlns="" id="{BC871986-DF24-6444-B661-FBD3FAD6F2CC}"/>
              </a:ext>
            </a:extLst>
          </p:cNvPr>
          <p:cNvSpPr>
            <a:spLocks noGrp="1"/>
          </p:cNvSpPr>
          <p:nvPr>
            <p:ph type="title" hasCustomPrompt="1"/>
          </p:nvPr>
        </p:nvSpPr>
        <p:spPr>
          <a:xfrm>
            <a:off x="711200" y="342905"/>
            <a:ext cx="10769600" cy="863607"/>
          </a:xfrm>
          <a:prstGeom prst="rect">
            <a:avLst/>
          </a:prstGeom>
        </p:spPr>
        <p:txBody>
          <a:bodyPr vert="horz" tIns="0" anchor="ctr"/>
          <a:lstStyle>
            <a:lvl1pPr algn="l">
              <a:lnSpc>
                <a:spcPct val="80000"/>
              </a:lnSpc>
              <a:defRPr sz="3600" b="0" i="0">
                <a:solidFill>
                  <a:schemeClr val="bg1"/>
                </a:solidFill>
                <a:latin typeface="Arial" panose="020B0604020202020204" pitchFamily="34" charset="0"/>
                <a:cs typeface="Helvetica Neue"/>
              </a:defRPr>
            </a:lvl1pPr>
          </a:lstStyle>
          <a:p>
            <a:r>
              <a:rPr lang="en-US" dirty="0"/>
              <a:t>Click to edit Title</a:t>
            </a:r>
          </a:p>
        </p:txBody>
      </p:sp>
      <p:pic>
        <p:nvPicPr>
          <p:cNvPr id="6" name="Picture 5">
            <a:extLst>
              <a:ext uri="{FF2B5EF4-FFF2-40B4-BE49-F238E27FC236}">
                <a16:creationId xmlns:a16="http://schemas.microsoft.com/office/drawing/2014/main" xmlns="" id="{3ADA5130-B0B1-614E-A460-3C07438B9913}"/>
              </a:ext>
            </a:extLst>
          </p:cNvPr>
          <p:cNvPicPr>
            <a:picLocks noChangeAspect="1"/>
          </p:cNvPicPr>
          <p:nvPr userDrawn="1"/>
        </p:nvPicPr>
        <p:blipFill>
          <a:blip r:embed="rId3"/>
          <a:stretch>
            <a:fillRect/>
          </a:stretch>
        </p:blipFill>
        <p:spPr>
          <a:xfrm>
            <a:off x="9567549" y="6545341"/>
            <a:ext cx="1623912" cy="147182"/>
          </a:xfrm>
          <a:prstGeom prst="rect">
            <a:avLst/>
          </a:prstGeom>
        </p:spPr>
      </p:pic>
      <p:sp>
        <p:nvSpPr>
          <p:cNvPr id="7" name="Content Placeholder 2"/>
          <p:cNvSpPr>
            <a:spLocks noGrp="1"/>
          </p:cNvSpPr>
          <p:nvPr>
            <p:ph idx="1"/>
          </p:nvPr>
        </p:nvSpPr>
        <p:spPr>
          <a:xfrm>
            <a:off x="711200" y="1332442"/>
            <a:ext cx="10769600" cy="4954058"/>
          </a:xfrm>
          <a:prstGeom prst="rect">
            <a:avLst/>
          </a:prstGeo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vl5pPr marL="2057400" indent="-228600">
              <a:buFont typeface="Calibri" panose="020F050202020403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75507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B53F01B-FCE4-4F4D-A288-040039D76B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873446"/>
            <a:ext cx="12192000" cy="2222558"/>
          </a:xfrm>
          <a:prstGeom prst="rect">
            <a:avLst/>
          </a:prstGeom>
        </p:spPr>
      </p:pic>
      <p:sp>
        <p:nvSpPr>
          <p:cNvPr id="5" name="Title 3">
            <a:extLst>
              <a:ext uri="{FF2B5EF4-FFF2-40B4-BE49-F238E27FC236}">
                <a16:creationId xmlns="" xmlns:a16="http://schemas.microsoft.com/office/drawing/2014/main" id="{E9E1E18B-3E71-5D49-A000-2F8881CBF968}"/>
              </a:ext>
            </a:extLst>
          </p:cNvPr>
          <p:cNvSpPr>
            <a:spLocks noGrp="1"/>
          </p:cNvSpPr>
          <p:nvPr>
            <p:ph type="title" hasCustomPrompt="1"/>
          </p:nvPr>
        </p:nvSpPr>
        <p:spPr>
          <a:xfrm>
            <a:off x="711205" y="4003434"/>
            <a:ext cx="10769595" cy="1259541"/>
          </a:xfrm>
          <a:prstGeom prst="rect">
            <a:avLst/>
          </a:prstGeom>
        </p:spPr>
        <p:txBody>
          <a:bodyPr lIns="0" rIns="0" anchor="b"/>
          <a:lstStyle>
            <a:lvl1pPr algn="l">
              <a:defRPr sz="4000" b="0" i="0">
                <a:solidFill>
                  <a:schemeClr val="bg1"/>
                </a:solidFill>
                <a:latin typeface="Arial" panose="020B0604020202020204" pitchFamily="34" charset="0"/>
              </a:defRPr>
            </a:lvl1pPr>
          </a:lstStyle>
          <a:p>
            <a:r>
              <a:rPr lang="en-US" dirty="0"/>
              <a:t>Click to Edit Presenter/ Section Name</a:t>
            </a:r>
          </a:p>
        </p:txBody>
      </p:sp>
      <p:sp>
        <p:nvSpPr>
          <p:cNvPr id="6" name="Text Placeholder 6">
            <a:extLst>
              <a:ext uri="{FF2B5EF4-FFF2-40B4-BE49-F238E27FC236}">
                <a16:creationId xmlns="" xmlns:a16="http://schemas.microsoft.com/office/drawing/2014/main" id="{E3C838C6-CB6E-5C46-BB2E-2542E9E80376}"/>
              </a:ext>
            </a:extLst>
          </p:cNvPr>
          <p:cNvSpPr>
            <a:spLocks noGrp="1"/>
          </p:cNvSpPr>
          <p:nvPr>
            <p:ph type="body" sz="quarter" idx="14" hasCustomPrompt="1"/>
          </p:nvPr>
        </p:nvSpPr>
        <p:spPr>
          <a:xfrm>
            <a:off x="711205" y="5262319"/>
            <a:ext cx="10769595" cy="684212"/>
          </a:xfrm>
          <a:prstGeom prst="rect">
            <a:avLst/>
          </a:prstGeom>
        </p:spPr>
        <p:txBody>
          <a:bodyPr lIns="0" rIns="0"/>
          <a:lstStyle>
            <a:lvl1pPr marL="0" indent="0">
              <a:buNone/>
              <a:defRPr sz="2000" b="0" i="0">
                <a:solidFill>
                  <a:schemeClr val="tx1">
                    <a:lumMod val="25000"/>
                    <a:lumOff val="75000"/>
                  </a:schemeClr>
                </a:solidFill>
                <a:latin typeface="Arial" panose="020B0604020202020204" pitchFamily="34"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subtitle/presenter’s job title</a:t>
            </a:r>
          </a:p>
        </p:txBody>
      </p:sp>
      <p:sp>
        <p:nvSpPr>
          <p:cNvPr id="9" name="Slide Number Placeholder 1">
            <a:extLst>
              <a:ext uri="{FF2B5EF4-FFF2-40B4-BE49-F238E27FC236}">
                <a16:creationId xmlns="" xmlns:a16="http://schemas.microsoft.com/office/drawing/2014/main" id="{28D2CE2C-5184-D84C-9D61-D4F6A3B7E6D6}"/>
              </a:ext>
            </a:extLst>
          </p:cNvPr>
          <p:cNvSpPr>
            <a:spLocks noGrp="1"/>
          </p:cNvSpPr>
          <p:nvPr userDrawn="1"/>
        </p:nvSpPr>
        <p:spPr>
          <a:xfrm>
            <a:off x="11480800" y="6299610"/>
            <a:ext cx="543401" cy="44450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j-lt"/>
                <a:ea typeface="+mj-ea"/>
                <a:cs typeface="+mj-cs"/>
              </a:defRPr>
            </a:lvl1pPr>
            <a:lvl2pPr marL="457200" algn="l" defTabSz="914400" rtl="0" eaLnBrk="1" latinLnBrk="0" hangingPunct="1">
              <a:defRPr sz="1800" kern="1200">
                <a:solidFill>
                  <a:schemeClr val="tx1"/>
                </a:solidFill>
                <a:latin typeface="+mj-lt"/>
                <a:ea typeface="+mj-ea"/>
                <a:cs typeface="+mj-cs"/>
              </a:defRPr>
            </a:lvl2pPr>
            <a:lvl3pPr marL="914400" algn="l" defTabSz="914400" rtl="0" eaLnBrk="1" latinLnBrk="0" hangingPunct="1">
              <a:defRPr sz="1800" kern="1200">
                <a:solidFill>
                  <a:schemeClr val="tx1"/>
                </a:solidFill>
                <a:latin typeface="+mj-lt"/>
                <a:ea typeface="+mj-ea"/>
                <a:cs typeface="+mj-cs"/>
              </a:defRPr>
            </a:lvl3pPr>
            <a:lvl4pPr marL="1371600" algn="l" defTabSz="914400" rtl="0" eaLnBrk="1" latinLnBrk="0" hangingPunct="1">
              <a:defRPr sz="1800" kern="1200">
                <a:solidFill>
                  <a:schemeClr val="tx1"/>
                </a:solidFill>
                <a:latin typeface="+mj-lt"/>
                <a:ea typeface="+mj-ea"/>
                <a:cs typeface="+mj-cs"/>
              </a:defRPr>
            </a:lvl4pPr>
            <a:lvl5pPr marL="1828800" algn="l" defTabSz="914400" rtl="0" eaLnBrk="1" latinLnBrk="0" hangingPunct="1">
              <a:defRPr sz="1800" kern="1200">
                <a:solidFill>
                  <a:schemeClr val="tx1"/>
                </a:solidFill>
                <a:latin typeface="+mj-lt"/>
                <a:ea typeface="+mj-ea"/>
                <a:cs typeface="+mj-cs"/>
              </a:defRPr>
            </a:lvl5pPr>
            <a:lvl6pPr marL="2286000" algn="l" defTabSz="914400" rtl="0" eaLnBrk="1" latinLnBrk="0" hangingPunct="1">
              <a:defRPr sz="1800" kern="1200">
                <a:solidFill>
                  <a:schemeClr val="tx1"/>
                </a:solidFill>
                <a:latin typeface="+mj-lt"/>
                <a:ea typeface="+mj-ea"/>
                <a:cs typeface="+mj-cs"/>
              </a:defRPr>
            </a:lvl6pPr>
            <a:lvl7pPr marL="2743200" algn="l" defTabSz="914400" rtl="0" eaLnBrk="1" latinLnBrk="0" hangingPunct="1">
              <a:defRPr sz="1800" kern="1200">
                <a:solidFill>
                  <a:schemeClr val="tx1"/>
                </a:solidFill>
                <a:latin typeface="+mj-lt"/>
                <a:ea typeface="+mj-ea"/>
                <a:cs typeface="+mj-cs"/>
              </a:defRPr>
            </a:lvl7pPr>
            <a:lvl8pPr marL="3200400" algn="l" defTabSz="914400" rtl="0" eaLnBrk="1" latinLnBrk="0" hangingPunct="1">
              <a:defRPr sz="1800" kern="1200">
                <a:solidFill>
                  <a:schemeClr val="tx1"/>
                </a:solidFill>
                <a:latin typeface="+mj-lt"/>
                <a:ea typeface="+mj-ea"/>
                <a:cs typeface="+mj-cs"/>
              </a:defRPr>
            </a:lvl8pPr>
            <a:lvl9pPr marL="3657600" algn="l" defTabSz="914400" rtl="0" eaLnBrk="1" latinLnBrk="0" hangingPunct="1">
              <a:defRPr sz="1800" kern="1200">
                <a:solidFill>
                  <a:schemeClr val="tx1"/>
                </a:solidFill>
                <a:latin typeface="+mj-lt"/>
                <a:ea typeface="+mj-ea"/>
                <a:cs typeface="+mj-cs"/>
              </a:defRPr>
            </a:lvl9pPr>
          </a:lstStyle>
          <a:p>
            <a:pPr algn="ctr"/>
            <a:fld id="{16C3D7FA-CF9E-3C4E-AA1B-5291EABBF47C}" type="slidenum">
              <a:rPr lang="en-US" sz="1400" smtClean="0"/>
              <a:pPr algn="ctr"/>
              <a:t>‹#›</a:t>
            </a:fld>
            <a:endParaRPr lang="en-US" sz="1400" dirty="0"/>
          </a:p>
        </p:txBody>
      </p:sp>
      <p:pic>
        <p:nvPicPr>
          <p:cNvPr id="10" name="Picture 9">
            <a:extLst>
              <a:ext uri="{FF2B5EF4-FFF2-40B4-BE49-F238E27FC236}">
                <a16:creationId xmlns="" xmlns:a16="http://schemas.microsoft.com/office/drawing/2014/main" id="{291F564E-C876-094A-A4ED-B48E4B264F0B}"/>
              </a:ext>
            </a:extLst>
          </p:cNvPr>
          <p:cNvPicPr>
            <a:picLocks noChangeAspect="1"/>
          </p:cNvPicPr>
          <p:nvPr userDrawn="1"/>
        </p:nvPicPr>
        <p:blipFill>
          <a:blip r:embed="rId3"/>
          <a:stretch>
            <a:fillRect/>
          </a:stretch>
        </p:blipFill>
        <p:spPr>
          <a:xfrm>
            <a:off x="9855200" y="6445660"/>
            <a:ext cx="1625600" cy="152400"/>
          </a:xfrm>
          <a:prstGeom prst="rect">
            <a:avLst/>
          </a:prstGeom>
        </p:spPr>
      </p:pic>
    </p:spTree>
    <p:extLst>
      <p:ext uri="{BB962C8B-B14F-4D97-AF65-F5344CB8AC3E}">
        <p14:creationId xmlns:p14="http://schemas.microsoft.com/office/powerpoint/2010/main" val="51841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B99735D-EDF6-E147-8657-5E2DA3B22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335" y="0"/>
            <a:ext cx="12192000" cy="1226088"/>
          </a:xfrm>
          <a:prstGeom prst="rect">
            <a:avLst/>
          </a:prstGeom>
        </p:spPr>
      </p:pic>
      <p:sp>
        <p:nvSpPr>
          <p:cNvPr id="5" name="Title 1">
            <a:extLst>
              <a:ext uri="{FF2B5EF4-FFF2-40B4-BE49-F238E27FC236}">
                <a16:creationId xmlns="" xmlns:a16="http://schemas.microsoft.com/office/drawing/2014/main" id="{BC871986-DF24-6444-B661-FBD3FAD6F2CC}"/>
              </a:ext>
            </a:extLst>
          </p:cNvPr>
          <p:cNvSpPr>
            <a:spLocks noGrp="1"/>
          </p:cNvSpPr>
          <p:nvPr>
            <p:ph type="title" hasCustomPrompt="1"/>
          </p:nvPr>
        </p:nvSpPr>
        <p:spPr>
          <a:xfrm>
            <a:off x="711200" y="342905"/>
            <a:ext cx="10769600" cy="863607"/>
          </a:xfrm>
          <a:prstGeom prst="rect">
            <a:avLst/>
          </a:prstGeom>
        </p:spPr>
        <p:txBody>
          <a:bodyPr vert="horz" tIns="0" anchor="ctr"/>
          <a:lstStyle>
            <a:lvl1pPr algn="l">
              <a:lnSpc>
                <a:spcPct val="80000"/>
              </a:lnSpc>
              <a:defRPr sz="3600" b="0" i="0">
                <a:solidFill>
                  <a:schemeClr val="bg1"/>
                </a:solidFill>
                <a:latin typeface="Arial" panose="020B0604020202020204" pitchFamily="34" charset="0"/>
                <a:cs typeface="Helvetica Neue"/>
              </a:defRPr>
            </a:lvl1pPr>
          </a:lstStyle>
          <a:p>
            <a:r>
              <a:rPr lang="en-US" dirty="0"/>
              <a:t>Click to edit Title</a:t>
            </a:r>
          </a:p>
        </p:txBody>
      </p:sp>
      <p:sp>
        <p:nvSpPr>
          <p:cNvPr id="7" name="Slide Number Placeholder 1">
            <a:extLst>
              <a:ext uri="{FF2B5EF4-FFF2-40B4-BE49-F238E27FC236}">
                <a16:creationId xmlns="" xmlns:a16="http://schemas.microsoft.com/office/drawing/2014/main" id="{3D2E40DA-CDD2-5B4A-91AC-2B0E5EA93258}"/>
              </a:ext>
            </a:extLst>
          </p:cNvPr>
          <p:cNvSpPr>
            <a:spLocks noGrp="1"/>
          </p:cNvSpPr>
          <p:nvPr userDrawn="1"/>
        </p:nvSpPr>
        <p:spPr>
          <a:xfrm>
            <a:off x="11480800" y="6299610"/>
            <a:ext cx="543401" cy="44450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j-lt"/>
                <a:ea typeface="+mj-ea"/>
                <a:cs typeface="+mj-cs"/>
              </a:defRPr>
            </a:lvl1pPr>
            <a:lvl2pPr marL="457200" algn="l" defTabSz="914400" rtl="0" eaLnBrk="1" latinLnBrk="0" hangingPunct="1">
              <a:defRPr sz="1800" kern="1200">
                <a:solidFill>
                  <a:schemeClr val="tx1"/>
                </a:solidFill>
                <a:latin typeface="+mj-lt"/>
                <a:ea typeface="+mj-ea"/>
                <a:cs typeface="+mj-cs"/>
              </a:defRPr>
            </a:lvl2pPr>
            <a:lvl3pPr marL="914400" algn="l" defTabSz="914400" rtl="0" eaLnBrk="1" latinLnBrk="0" hangingPunct="1">
              <a:defRPr sz="1800" kern="1200">
                <a:solidFill>
                  <a:schemeClr val="tx1"/>
                </a:solidFill>
                <a:latin typeface="+mj-lt"/>
                <a:ea typeface="+mj-ea"/>
                <a:cs typeface="+mj-cs"/>
              </a:defRPr>
            </a:lvl3pPr>
            <a:lvl4pPr marL="1371600" algn="l" defTabSz="914400" rtl="0" eaLnBrk="1" latinLnBrk="0" hangingPunct="1">
              <a:defRPr sz="1800" kern="1200">
                <a:solidFill>
                  <a:schemeClr val="tx1"/>
                </a:solidFill>
                <a:latin typeface="+mj-lt"/>
                <a:ea typeface="+mj-ea"/>
                <a:cs typeface="+mj-cs"/>
              </a:defRPr>
            </a:lvl4pPr>
            <a:lvl5pPr marL="1828800" algn="l" defTabSz="914400" rtl="0" eaLnBrk="1" latinLnBrk="0" hangingPunct="1">
              <a:defRPr sz="1800" kern="1200">
                <a:solidFill>
                  <a:schemeClr val="tx1"/>
                </a:solidFill>
                <a:latin typeface="+mj-lt"/>
                <a:ea typeface="+mj-ea"/>
                <a:cs typeface="+mj-cs"/>
              </a:defRPr>
            </a:lvl5pPr>
            <a:lvl6pPr marL="2286000" algn="l" defTabSz="914400" rtl="0" eaLnBrk="1" latinLnBrk="0" hangingPunct="1">
              <a:defRPr sz="1800" kern="1200">
                <a:solidFill>
                  <a:schemeClr val="tx1"/>
                </a:solidFill>
                <a:latin typeface="+mj-lt"/>
                <a:ea typeface="+mj-ea"/>
                <a:cs typeface="+mj-cs"/>
              </a:defRPr>
            </a:lvl6pPr>
            <a:lvl7pPr marL="2743200" algn="l" defTabSz="914400" rtl="0" eaLnBrk="1" latinLnBrk="0" hangingPunct="1">
              <a:defRPr sz="1800" kern="1200">
                <a:solidFill>
                  <a:schemeClr val="tx1"/>
                </a:solidFill>
                <a:latin typeface="+mj-lt"/>
                <a:ea typeface="+mj-ea"/>
                <a:cs typeface="+mj-cs"/>
              </a:defRPr>
            </a:lvl7pPr>
            <a:lvl8pPr marL="3200400" algn="l" defTabSz="914400" rtl="0" eaLnBrk="1" latinLnBrk="0" hangingPunct="1">
              <a:defRPr sz="1800" kern="1200">
                <a:solidFill>
                  <a:schemeClr val="tx1"/>
                </a:solidFill>
                <a:latin typeface="+mj-lt"/>
                <a:ea typeface="+mj-ea"/>
                <a:cs typeface="+mj-cs"/>
              </a:defRPr>
            </a:lvl8pPr>
            <a:lvl9pPr marL="3657600" algn="l" defTabSz="914400" rtl="0" eaLnBrk="1" latinLnBrk="0" hangingPunct="1">
              <a:defRPr sz="1800" kern="1200">
                <a:solidFill>
                  <a:schemeClr val="tx1"/>
                </a:solidFill>
                <a:latin typeface="+mj-lt"/>
                <a:ea typeface="+mj-ea"/>
                <a:cs typeface="+mj-cs"/>
              </a:defRPr>
            </a:lvl9pPr>
          </a:lstStyle>
          <a:p>
            <a:pPr algn="ctr"/>
            <a:fld id="{16C3D7FA-CF9E-3C4E-AA1B-5291EABBF47C}" type="slidenum">
              <a:rPr lang="en-US" sz="1400" smtClean="0"/>
              <a:pPr algn="ctr"/>
              <a:t>‹#›</a:t>
            </a:fld>
            <a:endParaRPr lang="en-US" sz="1400" dirty="0"/>
          </a:p>
        </p:txBody>
      </p:sp>
      <p:pic>
        <p:nvPicPr>
          <p:cNvPr id="8" name="Picture 7">
            <a:extLst>
              <a:ext uri="{FF2B5EF4-FFF2-40B4-BE49-F238E27FC236}">
                <a16:creationId xmlns="" xmlns:a16="http://schemas.microsoft.com/office/drawing/2014/main" id="{DFBA2D68-04E6-ED4B-8135-DAA507B882A8}"/>
              </a:ext>
            </a:extLst>
          </p:cNvPr>
          <p:cNvPicPr>
            <a:picLocks noChangeAspect="1"/>
          </p:cNvPicPr>
          <p:nvPr userDrawn="1"/>
        </p:nvPicPr>
        <p:blipFill>
          <a:blip r:embed="rId3"/>
          <a:stretch>
            <a:fillRect/>
          </a:stretch>
        </p:blipFill>
        <p:spPr>
          <a:xfrm>
            <a:off x="9855200" y="6445660"/>
            <a:ext cx="1625600" cy="152400"/>
          </a:xfrm>
          <a:prstGeom prst="rect">
            <a:avLst/>
          </a:prstGeom>
        </p:spPr>
      </p:pic>
    </p:spTree>
    <p:extLst>
      <p:ext uri="{BB962C8B-B14F-4D97-AF65-F5344CB8AC3E}">
        <p14:creationId xmlns:p14="http://schemas.microsoft.com/office/powerpoint/2010/main" val="137860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B99735D-EDF6-E147-8657-5E2DA3B22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335" y="0"/>
            <a:ext cx="12192000" cy="1226088"/>
          </a:xfrm>
          <a:prstGeom prst="rect">
            <a:avLst/>
          </a:prstGeom>
        </p:spPr>
      </p:pic>
      <p:sp>
        <p:nvSpPr>
          <p:cNvPr id="4" name="Slide Number Placeholder 1">
            <a:extLst>
              <a:ext uri="{FF2B5EF4-FFF2-40B4-BE49-F238E27FC236}">
                <a16:creationId xmlns:a16="http://schemas.microsoft.com/office/drawing/2014/main" xmlns="" id="{4C851121-C303-0E45-9F74-AD15BDC158B2}"/>
              </a:ext>
            </a:extLst>
          </p:cNvPr>
          <p:cNvSpPr>
            <a:spLocks noGrp="1"/>
          </p:cNvSpPr>
          <p:nvPr>
            <p:ph type="sldNum" sz="quarter" idx="13"/>
          </p:nvPr>
        </p:nvSpPr>
        <p:spPr>
          <a:xfrm>
            <a:off x="11353163" y="6451600"/>
            <a:ext cx="852172" cy="444500"/>
          </a:xfrm>
          <a:prstGeom prst="rect">
            <a:avLst/>
          </a:prstGeom>
        </p:spPr>
        <p:txBody>
          <a:bodyPr/>
          <a:lstStyle>
            <a:lvl1pPr>
              <a:defRPr sz="1600"/>
            </a:lvl1pPr>
          </a:lstStyle>
          <a:p>
            <a:fld id="{16C3D7FA-CF9E-3C4E-AA1B-5291EABBF47C}" type="slidenum">
              <a:rPr lang="en-US" smtClean="0"/>
              <a:pPr/>
              <a:t>‹#›</a:t>
            </a:fld>
            <a:endParaRPr lang="en-US" dirty="0"/>
          </a:p>
        </p:txBody>
      </p:sp>
      <p:sp>
        <p:nvSpPr>
          <p:cNvPr id="5" name="Title 1">
            <a:extLst>
              <a:ext uri="{FF2B5EF4-FFF2-40B4-BE49-F238E27FC236}">
                <a16:creationId xmlns:a16="http://schemas.microsoft.com/office/drawing/2014/main" xmlns="" id="{BC871986-DF24-6444-B661-FBD3FAD6F2CC}"/>
              </a:ext>
            </a:extLst>
          </p:cNvPr>
          <p:cNvSpPr>
            <a:spLocks noGrp="1"/>
          </p:cNvSpPr>
          <p:nvPr>
            <p:ph type="title" hasCustomPrompt="1"/>
          </p:nvPr>
        </p:nvSpPr>
        <p:spPr>
          <a:xfrm>
            <a:off x="711200" y="342905"/>
            <a:ext cx="10769600" cy="863607"/>
          </a:xfrm>
          <a:prstGeom prst="rect">
            <a:avLst/>
          </a:prstGeom>
        </p:spPr>
        <p:txBody>
          <a:bodyPr vert="horz" tIns="0" anchor="ctr"/>
          <a:lstStyle>
            <a:lvl1pPr algn="l">
              <a:lnSpc>
                <a:spcPct val="80000"/>
              </a:lnSpc>
              <a:defRPr sz="3600" b="0" i="0">
                <a:solidFill>
                  <a:schemeClr val="bg1"/>
                </a:solidFill>
                <a:latin typeface="Arial" panose="020B0604020202020204" pitchFamily="34" charset="0"/>
                <a:cs typeface="Helvetica Neue"/>
              </a:defRPr>
            </a:lvl1pPr>
          </a:lstStyle>
          <a:p>
            <a:r>
              <a:rPr lang="en-US" dirty="0"/>
              <a:t>Click to edit Title</a:t>
            </a:r>
          </a:p>
        </p:txBody>
      </p:sp>
      <p:pic>
        <p:nvPicPr>
          <p:cNvPr id="6" name="Picture 5">
            <a:extLst>
              <a:ext uri="{FF2B5EF4-FFF2-40B4-BE49-F238E27FC236}">
                <a16:creationId xmlns:a16="http://schemas.microsoft.com/office/drawing/2014/main" xmlns="" id="{3ADA5130-B0B1-614E-A460-3C07438B9913}"/>
              </a:ext>
            </a:extLst>
          </p:cNvPr>
          <p:cNvPicPr>
            <a:picLocks noChangeAspect="1"/>
          </p:cNvPicPr>
          <p:nvPr userDrawn="1"/>
        </p:nvPicPr>
        <p:blipFill>
          <a:blip r:embed="rId3"/>
          <a:stretch>
            <a:fillRect/>
          </a:stretch>
        </p:blipFill>
        <p:spPr>
          <a:xfrm>
            <a:off x="9567549" y="6545341"/>
            <a:ext cx="1623912" cy="147182"/>
          </a:xfrm>
          <a:prstGeom prst="rect">
            <a:avLst/>
          </a:prstGeom>
        </p:spPr>
      </p:pic>
      <p:sp>
        <p:nvSpPr>
          <p:cNvPr id="7" name="Content Placeholder 2"/>
          <p:cNvSpPr>
            <a:spLocks noGrp="1"/>
          </p:cNvSpPr>
          <p:nvPr>
            <p:ph idx="1"/>
          </p:nvPr>
        </p:nvSpPr>
        <p:spPr>
          <a:xfrm>
            <a:off x="711200" y="1332442"/>
            <a:ext cx="10769600" cy="4954058"/>
          </a:xfrm>
          <a:prstGeom prst="rect">
            <a:avLst/>
          </a:prstGeo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vl5pPr marL="2057400" indent="-228600">
              <a:buFont typeface="Calibri" panose="020F050202020403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56736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68CBE74-FA52-4EC1-897D-056A9BAFB1F3}" type="datetimeFigureOut">
              <a:rPr lang="en-US" smtClean="0"/>
              <a:t>11/15/2024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B5FCF3-A9EB-4FF6-9C06-BA766F8490FA}" type="slidenum">
              <a:rPr lang="en-US" smtClean="0"/>
              <a:t>‹#›</a:t>
            </a:fld>
            <a:endParaRPr lang="en-US"/>
          </a:p>
        </p:txBody>
      </p:sp>
    </p:spTree>
    <p:extLst>
      <p:ext uri="{BB962C8B-B14F-4D97-AF65-F5344CB8AC3E}">
        <p14:creationId xmlns:p14="http://schemas.microsoft.com/office/powerpoint/2010/main" val="229907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B99735D-EDF6-E147-8657-5E2DA3B22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335" y="0"/>
            <a:ext cx="12192000" cy="1226088"/>
          </a:xfrm>
          <a:prstGeom prst="rect">
            <a:avLst/>
          </a:prstGeom>
        </p:spPr>
      </p:pic>
      <p:sp>
        <p:nvSpPr>
          <p:cNvPr id="4" name="Slide Number Placeholder 1">
            <a:extLst>
              <a:ext uri="{FF2B5EF4-FFF2-40B4-BE49-F238E27FC236}">
                <a16:creationId xmlns="" xmlns:a16="http://schemas.microsoft.com/office/drawing/2014/main" id="{4C851121-C303-0E45-9F74-AD15BDC158B2}"/>
              </a:ext>
            </a:extLst>
          </p:cNvPr>
          <p:cNvSpPr>
            <a:spLocks noGrp="1"/>
          </p:cNvSpPr>
          <p:nvPr>
            <p:ph type="sldNum" sz="quarter" idx="13"/>
          </p:nvPr>
        </p:nvSpPr>
        <p:spPr>
          <a:xfrm>
            <a:off x="11353163" y="6451600"/>
            <a:ext cx="852172" cy="444500"/>
          </a:xfrm>
          <a:prstGeom prst="rect">
            <a:avLst/>
          </a:prstGeom>
        </p:spPr>
        <p:txBody>
          <a:bodyPr/>
          <a:lstStyle>
            <a:lvl1pPr>
              <a:defRPr sz="1600"/>
            </a:lvl1pPr>
          </a:lstStyle>
          <a:p>
            <a:fld id="{16C3D7FA-CF9E-3C4E-AA1B-5291EABBF47C}" type="slidenum">
              <a:rPr lang="en-US" smtClean="0"/>
              <a:pPr/>
              <a:t>‹#›</a:t>
            </a:fld>
            <a:endParaRPr lang="en-US" dirty="0"/>
          </a:p>
        </p:txBody>
      </p:sp>
      <p:sp>
        <p:nvSpPr>
          <p:cNvPr id="5" name="Title 1">
            <a:extLst>
              <a:ext uri="{FF2B5EF4-FFF2-40B4-BE49-F238E27FC236}">
                <a16:creationId xmlns="" xmlns:a16="http://schemas.microsoft.com/office/drawing/2014/main" id="{BC871986-DF24-6444-B661-FBD3FAD6F2CC}"/>
              </a:ext>
            </a:extLst>
          </p:cNvPr>
          <p:cNvSpPr>
            <a:spLocks noGrp="1"/>
          </p:cNvSpPr>
          <p:nvPr>
            <p:ph type="title" hasCustomPrompt="1"/>
          </p:nvPr>
        </p:nvSpPr>
        <p:spPr>
          <a:xfrm>
            <a:off x="711200" y="342905"/>
            <a:ext cx="10769600" cy="863607"/>
          </a:xfrm>
          <a:prstGeom prst="rect">
            <a:avLst/>
          </a:prstGeom>
        </p:spPr>
        <p:txBody>
          <a:bodyPr vert="horz" tIns="0" anchor="ctr"/>
          <a:lstStyle>
            <a:lvl1pPr algn="l">
              <a:lnSpc>
                <a:spcPct val="80000"/>
              </a:lnSpc>
              <a:defRPr sz="3600" b="0" i="0">
                <a:solidFill>
                  <a:schemeClr val="bg1"/>
                </a:solidFill>
                <a:latin typeface="Arial" panose="020B0604020202020204" pitchFamily="34" charset="0"/>
                <a:cs typeface="Helvetica Neue"/>
              </a:defRPr>
            </a:lvl1pPr>
          </a:lstStyle>
          <a:p>
            <a:r>
              <a:rPr lang="en-US" dirty="0"/>
              <a:t>Click to edit Title</a:t>
            </a:r>
          </a:p>
        </p:txBody>
      </p:sp>
      <p:pic>
        <p:nvPicPr>
          <p:cNvPr id="6" name="Picture 5">
            <a:extLst>
              <a:ext uri="{FF2B5EF4-FFF2-40B4-BE49-F238E27FC236}">
                <a16:creationId xmlns="" xmlns:a16="http://schemas.microsoft.com/office/drawing/2014/main" id="{3ADA5130-B0B1-614E-A460-3C07438B9913}"/>
              </a:ext>
            </a:extLst>
          </p:cNvPr>
          <p:cNvPicPr>
            <a:picLocks noChangeAspect="1"/>
          </p:cNvPicPr>
          <p:nvPr userDrawn="1"/>
        </p:nvPicPr>
        <p:blipFill>
          <a:blip r:embed="rId3"/>
          <a:stretch>
            <a:fillRect/>
          </a:stretch>
        </p:blipFill>
        <p:spPr>
          <a:xfrm>
            <a:off x="9567549" y="6545341"/>
            <a:ext cx="1623912" cy="147182"/>
          </a:xfrm>
          <a:prstGeom prst="rect">
            <a:avLst/>
          </a:prstGeom>
        </p:spPr>
      </p:pic>
      <p:sp>
        <p:nvSpPr>
          <p:cNvPr id="7" name="Content Placeholder 2"/>
          <p:cNvSpPr>
            <a:spLocks noGrp="1"/>
          </p:cNvSpPr>
          <p:nvPr>
            <p:ph idx="1"/>
          </p:nvPr>
        </p:nvSpPr>
        <p:spPr>
          <a:xfrm>
            <a:off x="711200" y="1332442"/>
            <a:ext cx="10769600" cy="4954058"/>
          </a:xfrm>
          <a:prstGeom prst="rect">
            <a:avLst/>
          </a:prstGeo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vl5pPr marL="2057400" indent="-228600">
              <a:buFont typeface="Calibri" panose="020F050202020403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74022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B99735D-EDF6-E147-8657-5E2DA3B22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335" y="0"/>
            <a:ext cx="12192000" cy="1226088"/>
          </a:xfrm>
          <a:prstGeom prst="rect">
            <a:avLst/>
          </a:prstGeom>
        </p:spPr>
      </p:pic>
      <p:sp>
        <p:nvSpPr>
          <p:cNvPr id="4" name="Slide Number Placeholder 1">
            <a:extLst>
              <a:ext uri="{FF2B5EF4-FFF2-40B4-BE49-F238E27FC236}">
                <a16:creationId xmlns:a16="http://schemas.microsoft.com/office/drawing/2014/main" xmlns="" id="{4C851121-C303-0E45-9F74-AD15BDC158B2}"/>
              </a:ext>
            </a:extLst>
          </p:cNvPr>
          <p:cNvSpPr>
            <a:spLocks noGrp="1"/>
          </p:cNvSpPr>
          <p:nvPr>
            <p:ph type="sldNum" sz="quarter" idx="13"/>
          </p:nvPr>
        </p:nvSpPr>
        <p:spPr>
          <a:xfrm>
            <a:off x="11353163" y="6451600"/>
            <a:ext cx="852172" cy="444500"/>
          </a:xfrm>
          <a:prstGeom prst="rect">
            <a:avLst/>
          </a:prstGeom>
        </p:spPr>
        <p:txBody>
          <a:bodyPr/>
          <a:lstStyle>
            <a:lvl1pPr>
              <a:defRPr sz="1600"/>
            </a:lvl1pPr>
          </a:lstStyle>
          <a:p>
            <a:fld id="{16C3D7FA-CF9E-3C4E-AA1B-5291EABBF47C}" type="slidenum">
              <a:rPr lang="en-US" smtClean="0"/>
              <a:pPr/>
              <a:t>‹#›</a:t>
            </a:fld>
            <a:endParaRPr lang="en-US" dirty="0"/>
          </a:p>
        </p:txBody>
      </p:sp>
      <p:sp>
        <p:nvSpPr>
          <p:cNvPr id="5" name="Title 1">
            <a:extLst>
              <a:ext uri="{FF2B5EF4-FFF2-40B4-BE49-F238E27FC236}">
                <a16:creationId xmlns:a16="http://schemas.microsoft.com/office/drawing/2014/main" xmlns="" id="{BC871986-DF24-6444-B661-FBD3FAD6F2CC}"/>
              </a:ext>
            </a:extLst>
          </p:cNvPr>
          <p:cNvSpPr>
            <a:spLocks noGrp="1"/>
          </p:cNvSpPr>
          <p:nvPr>
            <p:ph type="title" hasCustomPrompt="1"/>
          </p:nvPr>
        </p:nvSpPr>
        <p:spPr>
          <a:xfrm>
            <a:off x="711200" y="342905"/>
            <a:ext cx="10769600" cy="863607"/>
          </a:xfrm>
          <a:prstGeom prst="rect">
            <a:avLst/>
          </a:prstGeom>
        </p:spPr>
        <p:txBody>
          <a:bodyPr vert="horz" tIns="0" anchor="ctr"/>
          <a:lstStyle>
            <a:lvl1pPr algn="l">
              <a:lnSpc>
                <a:spcPct val="80000"/>
              </a:lnSpc>
              <a:defRPr sz="3600" b="0" i="0">
                <a:solidFill>
                  <a:schemeClr val="bg1"/>
                </a:solidFill>
                <a:latin typeface="Arial" panose="020B0604020202020204" pitchFamily="34" charset="0"/>
                <a:cs typeface="Helvetica Neue"/>
              </a:defRPr>
            </a:lvl1pPr>
          </a:lstStyle>
          <a:p>
            <a:r>
              <a:rPr lang="en-US" dirty="0"/>
              <a:t>Click to edit Title</a:t>
            </a:r>
          </a:p>
        </p:txBody>
      </p:sp>
      <p:pic>
        <p:nvPicPr>
          <p:cNvPr id="6" name="Picture 5">
            <a:extLst>
              <a:ext uri="{FF2B5EF4-FFF2-40B4-BE49-F238E27FC236}">
                <a16:creationId xmlns:a16="http://schemas.microsoft.com/office/drawing/2014/main" xmlns="" id="{3ADA5130-B0B1-614E-A460-3C07438B9913}"/>
              </a:ext>
            </a:extLst>
          </p:cNvPr>
          <p:cNvPicPr>
            <a:picLocks noChangeAspect="1"/>
          </p:cNvPicPr>
          <p:nvPr userDrawn="1"/>
        </p:nvPicPr>
        <p:blipFill>
          <a:blip r:embed="rId3"/>
          <a:stretch>
            <a:fillRect/>
          </a:stretch>
        </p:blipFill>
        <p:spPr>
          <a:xfrm>
            <a:off x="9567549" y="6545341"/>
            <a:ext cx="1623912" cy="147182"/>
          </a:xfrm>
          <a:prstGeom prst="rect">
            <a:avLst/>
          </a:prstGeom>
        </p:spPr>
      </p:pic>
      <p:sp>
        <p:nvSpPr>
          <p:cNvPr id="7" name="Content Placeholder 2"/>
          <p:cNvSpPr>
            <a:spLocks noGrp="1"/>
          </p:cNvSpPr>
          <p:nvPr>
            <p:ph idx="1"/>
          </p:nvPr>
        </p:nvSpPr>
        <p:spPr>
          <a:xfrm>
            <a:off x="711200" y="1332442"/>
            <a:ext cx="10769600" cy="4954058"/>
          </a:xfrm>
          <a:prstGeom prst="rect">
            <a:avLst/>
          </a:prstGeo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vl5pPr marL="2057400" indent="-228600">
              <a:buFont typeface="Calibri" panose="020F050202020403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79907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B99735D-EDF6-E147-8657-5E2DA3B22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335" y="0"/>
            <a:ext cx="12192000" cy="1226088"/>
          </a:xfrm>
          <a:prstGeom prst="rect">
            <a:avLst/>
          </a:prstGeom>
        </p:spPr>
      </p:pic>
      <p:sp>
        <p:nvSpPr>
          <p:cNvPr id="4" name="Slide Number Placeholder 1">
            <a:extLst>
              <a:ext uri="{FF2B5EF4-FFF2-40B4-BE49-F238E27FC236}">
                <a16:creationId xmlns="" xmlns:a16="http://schemas.microsoft.com/office/drawing/2014/main" id="{4C851121-C303-0E45-9F74-AD15BDC158B2}"/>
              </a:ext>
            </a:extLst>
          </p:cNvPr>
          <p:cNvSpPr>
            <a:spLocks noGrp="1"/>
          </p:cNvSpPr>
          <p:nvPr>
            <p:ph type="sldNum" sz="quarter" idx="13"/>
          </p:nvPr>
        </p:nvSpPr>
        <p:spPr>
          <a:xfrm>
            <a:off x="11353163" y="6451600"/>
            <a:ext cx="852172" cy="444500"/>
          </a:xfrm>
          <a:prstGeom prst="rect">
            <a:avLst/>
          </a:prstGeom>
        </p:spPr>
        <p:txBody>
          <a:bodyPr/>
          <a:lstStyle>
            <a:lvl1pPr>
              <a:defRPr sz="1600"/>
            </a:lvl1pPr>
          </a:lstStyle>
          <a:p>
            <a:fld id="{16C3D7FA-CF9E-3C4E-AA1B-5291EABBF47C}" type="slidenum">
              <a:rPr lang="en-US" smtClean="0"/>
              <a:pPr/>
              <a:t>‹#›</a:t>
            </a:fld>
            <a:endParaRPr lang="en-US" dirty="0"/>
          </a:p>
        </p:txBody>
      </p:sp>
      <p:sp>
        <p:nvSpPr>
          <p:cNvPr id="5" name="Title 1">
            <a:extLst>
              <a:ext uri="{FF2B5EF4-FFF2-40B4-BE49-F238E27FC236}">
                <a16:creationId xmlns="" xmlns:a16="http://schemas.microsoft.com/office/drawing/2014/main" id="{BC871986-DF24-6444-B661-FBD3FAD6F2CC}"/>
              </a:ext>
            </a:extLst>
          </p:cNvPr>
          <p:cNvSpPr>
            <a:spLocks noGrp="1"/>
          </p:cNvSpPr>
          <p:nvPr>
            <p:ph type="title" hasCustomPrompt="1"/>
          </p:nvPr>
        </p:nvSpPr>
        <p:spPr>
          <a:xfrm>
            <a:off x="711200" y="342905"/>
            <a:ext cx="10769600" cy="863607"/>
          </a:xfrm>
          <a:prstGeom prst="rect">
            <a:avLst/>
          </a:prstGeom>
        </p:spPr>
        <p:txBody>
          <a:bodyPr vert="horz" tIns="0" anchor="ctr"/>
          <a:lstStyle>
            <a:lvl1pPr algn="l">
              <a:lnSpc>
                <a:spcPct val="80000"/>
              </a:lnSpc>
              <a:defRPr sz="3600" b="0" i="0">
                <a:solidFill>
                  <a:schemeClr val="bg1"/>
                </a:solidFill>
                <a:latin typeface="Arial" panose="020B0604020202020204" pitchFamily="34" charset="0"/>
                <a:cs typeface="Helvetica Neue"/>
              </a:defRPr>
            </a:lvl1pPr>
          </a:lstStyle>
          <a:p>
            <a:r>
              <a:rPr lang="en-US" dirty="0"/>
              <a:t>Click to edit Title</a:t>
            </a:r>
          </a:p>
        </p:txBody>
      </p:sp>
      <p:pic>
        <p:nvPicPr>
          <p:cNvPr id="6" name="Picture 5">
            <a:extLst>
              <a:ext uri="{FF2B5EF4-FFF2-40B4-BE49-F238E27FC236}">
                <a16:creationId xmlns="" xmlns:a16="http://schemas.microsoft.com/office/drawing/2014/main" id="{3ADA5130-B0B1-614E-A460-3C07438B9913}"/>
              </a:ext>
            </a:extLst>
          </p:cNvPr>
          <p:cNvPicPr>
            <a:picLocks noChangeAspect="1"/>
          </p:cNvPicPr>
          <p:nvPr userDrawn="1"/>
        </p:nvPicPr>
        <p:blipFill>
          <a:blip r:embed="rId3"/>
          <a:stretch>
            <a:fillRect/>
          </a:stretch>
        </p:blipFill>
        <p:spPr>
          <a:xfrm>
            <a:off x="9567549" y="6545341"/>
            <a:ext cx="1623912" cy="147182"/>
          </a:xfrm>
          <a:prstGeom prst="rect">
            <a:avLst/>
          </a:prstGeom>
        </p:spPr>
      </p:pic>
      <p:sp>
        <p:nvSpPr>
          <p:cNvPr id="7" name="Content Placeholder 2"/>
          <p:cNvSpPr>
            <a:spLocks noGrp="1"/>
          </p:cNvSpPr>
          <p:nvPr>
            <p:ph idx="1"/>
          </p:nvPr>
        </p:nvSpPr>
        <p:spPr>
          <a:xfrm>
            <a:off x="711200" y="1332442"/>
            <a:ext cx="10769600" cy="4954058"/>
          </a:xfrm>
          <a:prstGeom prst="rect">
            <a:avLst/>
          </a:prstGeo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vl5pPr marL="2057400" indent="-228600">
              <a:buFont typeface="Calibri" panose="020F050202020403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7688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B99735D-EDF6-E147-8657-5E2DA3B22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335" y="0"/>
            <a:ext cx="12192000" cy="1226088"/>
          </a:xfrm>
          <a:prstGeom prst="rect">
            <a:avLst/>
          </a:prstGeom>
        </p:spPr>
      </p:pic>
      <p:sp>
        <p:nvSpPr>
          <p:cNvPr id="5" name="Title 1">
            <a:extLst>
              <a:ext uri="{FF2B5EF4-FFF2-40B4-BE49-F238E27FC236}">
                <a16:creationId xmlns:a16="http://schemas.microsoft.com/office/drawing/2014/main" xmlns="" id="{BC871986-DF24-6444-B661-FBD3FAD6F2CC}"/>
              </a:ext>
            </a:extLst>
          </p:cNvPr>
          <p:cNvSpPr>
            <a:spLocks noGrp="1"/>
          </p:cNvSpPr>
          <p:nvPr>
            <p:ph type="title" hasCustomPrompt="1"/>
          </p:nvPr>
        </p:nvSpPr>
        <p:spPr>
          <a:xfrm>
            <a:off x="711200" y="342905"/>
            <a:ext cx="10769600" cy="863607"/>
          </a:xfrm>
          <a:prstGeom prst="rect">
            <a:avLst/>
          </a:prstGeom>
        </p:spPr>
        <p:txBody>
          <a:bodyPr vert="horz" tIns="0" anchor="ctr"/>
          <a:lstStyle>
            <a:lvl1pPr algn="l">
              <a:lnSpc>
                <a:spcPct val="80000"/>
              </a:lnSpc>
              <a:defRPr sz="3600" b="0" i="0">
                <a:solidFill>
                  <a:schemeClr val="bg1"/>
                </a:solidFill>
                <a:latin typeface="Arial" panose="020B0604020202020204" pitchFamily="34" charset="0"/>
                <a:cs typeface="Helvetica Neue"/>
              </a:defRPr>
            </a:lvl1pPr>
          </a:lstStyle>
          <a:p>
            <a:r>
              <a:rPr lang="en-US" dirty="0"/>
              <a:t>Click to edit Title</a:t>
            </a:r>
          </a:p>
        </p:txBody>
      </p:sp>
      <p:sp>
        <p:nvSpPr>
          <p:cNvPr id="7" name="Slide Number Placeholder 1">
            <a:extLst>
              <a:ext uri="{FF2B5EF4-FFF2-40B4-BE49-F238E27FC236}">
                <a16:creationId xmlns:a16="http://schemas.microsoft.com/office/drawing/2014/main" xmlns="" id="{3D2E40DA-CDD2-5B4A-91AC-2B0E5EA93258}"/>
              </a:ext>
            </a:extLst>
          </p:cNvPr>
          <p:cNvSpPr>
            <a:spLocks noGrp="1"/>
          </p:cNvSpPr>
          <p:nvPr userDrawn="1"/>
        </p:nvSpPr>
        <p:spPr>
          <a:xfrm>
            <a:off x="11480800" y="6299610"/>
            <a:ext cx="543401" cy="44450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j-lt"/>
                <a:ea typeface="+mj-ea"/>
                <a:cs typeface="+mj-cs"/>
              </a:defRPr>
            </a:lvl1pPr>
            <a:lvl2pPr marL="457200" algn="l" defTabSz="914400" rtl="0" eaLnBrk="1" latinLnBrk="0" hangingPunct="1">
              <a:defRPr sz="1800" kern="1200">
                <a:solidFill>
                  <a:schemeClr val="tx1"/>
                </a:solidFill>
                <a:latin typeface="+mj-lt"/>
                <a:ea typeface="+mj-ea"/>
                <a:cs typeface="+mj-cs"/>
              </a:defRPr>
            </a:lvl2pPr>
            <a:lvl3pPr marL="914400" algn="l" defTabSz="914400" rtl="0" eaLnBrk="1" latinLnBrk="0" hangingPunct="1">
              <a:defRPr sz="1800" kern="1200">
                <a:solidFill>
                  <a:schemeClr val="tx1"/>
                </a:solidFill>
                <a:latin typeface="+mj-lt"/>
                <a:ea typeface="+mj-ea"/>
                <a:cs typeface="+mj-cs"/>
              </a:defRPr>
            </a:lvl3pPr>
            <a:lvl4pPr marL="1371600" algn="l" defTabSz="914400" rtl="0" eaLnBrk="1" latinLnBrk="0" hangingPunct="1">
              <a:defRPr sz="1800" kern="1200">
                <a:solidFill>
                  <a:schemeClr val="tx1"/>
                </a:solidFill>
                <a:latin typeface="+mj-lt"/>
                <a:ea typeface="+mj-ea"/>
                <a:cs typeface="+mj-cs"/>
              </a:defRPr>
            </a:lvl4pPr>
            <a:lvl5pPr marL="1828800" algn="l" defTabSz="914400" rtl="0" eaLnBrk="1" latinLnBrk="0" hangingPunct="1">
              <a:defRPr sz="1800" kern="1200">
                <a:solidFill>
                  <a:schemeClr val="tx1"/>
                </a:solidFill>
                <a:latin typeface="+mj-lt"/>
                <a:ea typeface="+mj-ea"/>
                <a:cs typeface="+mj-cs"/>
              </a:defRPr>
            </a:lvl5pPr>
            <a:lvl6pPr marL="2286000" algn="l" defTabSz="914400" rtl="0" eaLnBrk="1" latinLnBrk="0" hangingPunct="1">
              <a:defRPr sz="1800" kern="1200">
                <a:solidFill>
                  <a:schemeClr val="tx1"/>
                </a:solidFill>
                <a:latin typeface="+mj-lt"/>
                <a:ea typeface="+mj-ea"/>
                <a:cs typeface="+mj-cs"/>
              </a:defRPr>
            </a:lvl6pPr>
            <a:lvl7pPr marL="2743200" algn="l" defTabSz="914400" rtl="0" eaLnBrk="1" latinLnBrk="0" hangingPunct="1">
              <a:defRPr sz="1800" kern="1200">
                <a:solidFill>
                  <a:schemeClr val="tx1"/>
                </a:solidFill>
                <a:latin typeface="+mj-lt"/>
                <a:ea typeface="+mj-ea"/>
                <a:cs typeface="+mj-cs"/>
              </a:defRPr>
            </a:lvl7pPr>
            <a:lvl8pPr marL="3200400" algn="l" defTabSz="914400" rtl="0" eaLnBrk="1" latinLnBrk="0" hangingPunct="1">
              <a:defRPr sz="1800" kern="1200">
                <a:solidFill>
                  <a:schemeClr val="tx1"/>
                </a:solidFill>
                <a:latin typeface="+mj-lt"/>
                <a:ea typeface="+mj-ea"/>
                <a:cs typeface="+mj-cs"/>
              </a:defRPr>
            </a:lvl8pPr>
            <a:lvl9pPr marL="3657600" algn="l" defTabSz="914400" rtl="0" eaLnBrk="1" latinLnBrk="0" hangingPunct="1">
              <a:defRPr sz="1800" kern="1200">
                <a:solidFill>
                  <a:schemeClr val="tx1"/>
                </a:solidFill>
                <a:latin typeface="+mj-lt"/>
                <a:ea typeface="+mj-ea"/>
                <a:cs typeface="+mj-cs"/>
              </a:defRPr>
            </a:lvl9pPr>
          </a:lstStyle>
          <a:p>
            <a:pPr algn="ctr"/>
            <a:fld id="{16C3D7FA-CF9E-3C4E-AA1B-5291EABBF47C}" type="slidenum">
              <a:rPr lang="en-US" sz="1400" smtClean="0"/>
              <a:pPr algn="ctr"/>
              <a:t>‹#›</a:t>
            </a:fld>
            <a:endParaRPr lang="en-US" sz="1400" dirty="0"/>
          </a:p>
        </p:txBody>
      </p:sp>
      <p:pic>
        <p:nvPicPr>
          <p:cNvPr id="8" name="Picture 7">
            <a:extLst>
              <a:ext uri="{FF2B5EF4-FFF2-40B4-BE49-F238E27FC236}">
                <a16:creationId xmlns:a16="http://schemas.microsoft.com/office/drawing/2014/main" xmlns="" id="{DFBA2D68-04E6-ED4B-8135-DAA507B882A8}"/>
              </a:ext>
            </a:extLst>
          </p:cNvPr>
          <p:cNvPicPr>
            <a:picLocks noChangeAspect="1"/>
          </p:cNvPicPr>
          <p:nvPr userDrawn="1"/>
        </p:nvPicPr>
        <p:blipFill>
          <a:blip r:embed="rId3"/>
          <a:stretch>
            <a:fillRect/>
          </a:stretch>
        </p:blipFill>
        <p:spPr>
          <a:xfrm>
            <a:off x="9855200" y="6445660"/>
            <a:ext cx="1625600" cy="152400"/>
          </a:xfrm>
          <a:prstGeom prst="rect">
            <a:avLst/>
          </a:prstGeom>
        </p:spPr>
      </p:pic>
    </p:spTree>
    <p:extLst>
      <p:ext uri="{BB962C8B-B14F-4D97-AF65-F5344CB8AC3E}">
        <p14:creationId xmlns:p14="http://schemas.microsoft.com/office/powerpoint/2010/main" val="217933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564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8" r:id="rId5"/>
    <p:sldLayoutId id="2147483660" r:id="rId6"/>
    <p:sldLayoutId id="2147483667" r:id="rId7"/>
    <p:sldLayoutId id="2147483668" r:id="rId8"/>
    <p:sldLayoutId id="2147483670" r:id="rId9"/>
    <p:sldLayoutId id="214748367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my.cigna.com/web/public/gues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s://www.cigna.com/individuals-families/member-guide/supplemental-health-claim-for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88sears.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391C24B-F072-6E46-A4FA-669846803217}"/>
              </a:ext>
            </a:extLst>
          </p:cNvPr>
          <p:cNvSpPr>
            <a:spLocks noGrp="1"/>
          </p:cNvSpPr>
          <p:nvPr>
            <p:ph type="title"/>
          </p:nvPr>
        </p:nvSpPr>
        <p:spPr>
          <a:xfrm>
            <a:off x="485775" y="3386139"/>
            <a:ext cx="10995025" cy="2043112"/>
          </a:xfrm>
        </p:spPr>
        <p:txBody>
          <a:bodyPr/>
          <a:lstStyle/>
          <a:p>
            <a:pPr>
              <a:lnSpc>
                <a:spcPct val="100000"/>
              </a:lnSpc>
              <a:spcBef>
                <a:spcPts val="600"/>
              </a:spcBef>
            </a:pPr>
            <a:r>
              <a:rPr lang="en-US" sz="3600" b="1" dirty="0" smtClean="0">
                <a:latin typeface="+mn-lt"/>
              </a:rPr>
              <a:t/>
            </a:r>
            <a:br>
              <a:rPr lang="en-US" sz="3600" b="1" dirty="0" smtClean="0">
                <a:latin typeface="+mn-lt"/>
              </a:rPr>
            </a:br>
            <a:r>
              <a:rPr lang="en-US" sz="3600" b="1" dirty="0">
                <a:latin typeface="+mn-lt"/>
              </a:rPr>
              <a:t/>
            </a:r>
            <a:br>
              <a:rPr lang="en-US" sz="3600" b="1" dirty="0">
                <a:latin typeface="+mn-lt"/>
              </a:rPr>
            </a:br>
            <a:r>
              <a:rPr lang="en-US" sz="3600" b="1" dirty="0" smtClean="0">
                <a:latin typeface="+mn-lt"/>
              </a:rPr>
              <a:t>Annual Enrollment 2025 Overview	</a:t>
            </a:r>
            <a:r>
              <a:rPr lang="en-US" sz="3600" dirty="0">
                <a:latin typeface="+mn-lt"/>
              </a:rPr>
              <a:t/>
            </a:r>
            <a:br>
              <a:rPr lang="en-US" sz="3600" dirty="0">
                <a:latin typeface="+mn-lt"/>
              </a:rPr>
            </a:br>
            <a:r>
              <a:rPr lang="en-US" sz="3200" b="1" dirty="0" smtClean="0">
                <a:latin typeface="+mn-lt"/>
              </a:rPr>
              <a:t>What’s New and Changing</a:t>
            </a:r>
            <a:r>
              <a:rPr lang="en-US" sz="3200" dirty="0" smtClean="0">
                <a:latin typeface="+mn-lt"/>
              </a:rPr>
              <a:t/>
            </a:r>
            <a:br>
              <a:rPr lang="en-US" sz="3200" dirty="0" smtClean="0">
                <a:latin typeface="+mn-lt"/>
              </a:rPr>
            </a:br>
            <a:r>
              <a:rPr lang="en-US" sz="2400" dirty="0" smtClean="0">
                <a:latin typeface="+mn-lt"/>
              </a:rPr>
              <a:t>October 29</a:t>
            </a:r>
            <a:r>
              <a:rPr lang="en-US" sz="2400" baseline="30000" dirty="0" smtClean="0">
                <a:latin typeface="+mn-lt"/>
              </a:rPr>
              <a:t>th</a:t>
            </a:r>
            <a:r>
              <a:rPr lang="en-US" sz="2400" dirty="0" smtClean="0">
                <a:latin typeface="+mn-lt"/>
              </a:rPr>
              <a:t> and 30th</a:t>
            </a:r>
            <a:endParaRPr lang="en-US" sz="2400" dirty="0">
              <a:latin typeface="+mn-lt"/>
            </a:endParaRPr>
          </a:p>
        </p:txBody>
      </p:sp>
    </p:spTree>
    <p:extLst>
      <p:ext uri="{BB962C8B-B14F-4D97-AF65-F5344CB8AC3E}">
        <p14:creationId xmlns:p14="http://schemas.microsoft.com/office/powerpoint/2010/main" val="2302396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and Changing for 2025?</a:t>
            </a:r>
            <a:endParaRPr lang="en-US" dirty="0"/>
          </a:p>
        </p:txBody>
      </p:sp>
      <p:sp>
        <p:nvSpPr>
          <p:cNvPr id="4" name="Content Placeholder 2"/>
          <p:cNvSpPr txBox="1">
            <a:spLocks/>
          </p:cNvSpPr>
          <p:nvPr/>
        </p:nvSpPr>
        <p:spPr>
          <a:xfrm>
            <a:off x="1387757" y="493439"/>
            <a:ext cx="9416485" cy="4954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smtClean="0">
              <a:solidFill>
                <a:schemeClr val="accent5">
                  <a:lumMod val="50000"/>
                </a:schemeClr>
              </a:solidFill>
            </a:endParaRPr>
          </a:p>
          <a:p>
            <a:pPr marL="0" indent="0" algn="ctr">
              <a:buNone/>
            </a:pPr>
            <a:r>
              <a:rPr lang="en-US" sz="3200" b="1" dirty="0" smtClean="0">
                <a:solidFill>
                  <a:schemeClr val="accent5">
                    <a:lumMod val="50000"/>
                  </a:schemeClr>
                </a:solidFill>
              </a:rPr>
              <a:t> </a:t>
            </a:r>
            <a:endParaRPr lang="en-US" dirty="0" smtClean="0"/>
          </a:p>
        </p:txBody>
      </p:sp>
    </p:spTree>
    <p:extLst>
      <p:ext uri="{BB962C8B-B14F-4D97-AF65-F5344CB8AC3E}">
        <p14:creationId xmlns:p14="http://schemas.microsoft.com/office/powerpoint/2010/main" val="4241304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2025 Annual Enrollment Benefits eGuide</a:t>
            </a:r>
            <a:endParaRPr lang="en-US" dirty="0"/>
          </a:p>
        </p:txBody>
      </p:sp>
      <p:sp>
        <p:nvSpPr>
          <p:cNvPr id="3" name="Rectangle 2"/>
          <p:cNvSpPr/>
          <p:nvPr/>
        </p:nvSpPr>
        <p:spPr>
          <a:xfrm>
            <a:off x="711200" y="1661048"/>
            <a:ext cx="10901680" cy="5016758"/>
          </a:xfrm>
          <a:prstGeom prst="rect">
            <a:avLst/>
          </a:prstGeom>
        </p:spPr>
        <p:txBody>
          <a:bodyPr wrap="square">
            <a:spAutoFit/>
          </a:bodyPr>
          <a:lstStyle/>
          <a:p>
            <a:r>
              <a:rPr lang="en-US" sz="2000" b="1" dirty="0" smtClean="0"/>
              <a:t>Available October 24, 2024</a:t>
            </a:r>
          </a:p>
          <a:p>
            <a:endParaRPr lang="en-US" sz="2000" b="1" dirty="0"/>
          </a:p>
          <a:p>
            <a:r>
              <a:rPr lang="en-US" sz="2000" b="1" dirty="0" smtClean="0"/>
              <a:t>Explore </a:t>
            </a:r>
            <a:r>
              <a:rPr lang="en-US" sz="2000" b="1" dirty="0"/>
              <a:t>Your Benefits with the new </a:t>
            </a:r>
            <a:r>
              <a:rPr lang="en-US" sz="2000" b="1" dirty="0" smtClean="0"/>
              <a:t>2025 </a:t>
            </a:r>
            <a:r>
              <a:rPr lang="en-US" sz="2000" b="1" dirty="0"/>
              <a:t>Interactive eGuide</a:t>
            </a:r>
          </a:p>
          <a:p>
            <a:endParaRPr lang="en-US" sz="2000" dirty="0" smtClean="0"/>
          </a:p>
          <a:p>
            <a:r>
              <a:rPr lang="en-US" sz="2000" dirty="0"/>
              <a:t>Our interactive Benefits eGuide continues to provide you with convenient and engaging way to explore your benefits. You can easily access all the essential information about your benefits in both English and Spanish by visiting: </a:t>
            </a:r>
          </a:p>
          <a:p>
            <a:endParaRPr lang="en-US" sz="2000" b="1" dirty="0" smtClean="0"/>
          </a:p>
          <a:p>
            <a:r>
              <a:rPr lang="en-US" sz="2000" b="1" dirty="0" smtClean="0"/>
              <a:t>www.TransformcoBenefitsGuide.com</a:t>
            </a:r>
          </a:p>
          <a:p>
            <a:endParaRPr lang="en-US" sz="2000" dirty="0" smtClean="0"/>
          </a:p>
          <a:p>
            <a:r>
              <a:rPr lang="en-US" sz="2000" dirty="0"/>
              <a:t>The eGuide allows you to seamlessly connect with the information you need to make well-informed decisions about your benefits. It includes clickable links to flyers, embedded videos, and more! The eGuide is compatible with both desktop and mobile devices, ensuring convenient access from anywhere.</a:t>
            </a:r>
          </a:p>
          <a:p>
            <a:endParaRPr lang="en-US" sz="2000" dirty="0" smtClean="0"/>
          </a:p>
          <a:p>
            <a:r>
              <a:rPr lang="en-US" sz="2000" b="1" i="1" dirty="0"/>
              <a:t>Explore the New Monthly Benefits Resource Highlights in the Lifestyle category</a:t>
            </a:r>
          </a:p>
        </p:txBody>
      </p:sp>
    </p:spTree>
    <p:extLst>
      <p:ext uri="{BB962C8B-B14F-4D97-AF65-F5344CB8AC3E}">
        <p14:creationId xmlns:p14="http://schemas.microsoft.com/office/powerpoint/2010/main" val="649385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eGuide</a:t>
            </a:r>
            <a:r>
              <a:rPr lang="en-US" dirty="0" smtClean="0"/>
              <a:t> – Table of Contents</a:t>
            </a:r>
            <a:endParaRPr lang="en-US" dirty="0"/>
          </a:p>
        </p:txBody>
      </p:sp>
      <p:sp>
        <p:nvSpPr>
          <p:cNvPr id="3" name="TextBox 2"/>
          <p:cNvSpPr txBox="1"/>
          <p:nvPr/>
        </p:nvSpPr>
        <p:spPr>
          <a:xfrm>
            <a:off x="385763" y="1643063"/>
            <a:ext cx="11095037" cy="3416320"/>
          </a:xfrm>
          <a:prstGeom prst="rect">
            <a:avLst/>
          </a:prstGeom>
          <a:noFill/>
        </p:spPr>
        <p:txBody>
          <a:bodyPr wrap="square" rtlCol="0">
            <a:spAutoFit/>
          </a:bodyPr>
          <a:lstStyle/>
          <a:p>
            <a:r>
              <a:rPr lang="en-US" sz="2400" b="1" dirty="0" smtClean="0"/>
              <a:t>HOME</a:t>
            </a:r>
          </a:p>
          <a:p>
            <a:r>
              <a:rPr lang="en-US" sz="2400" b="1" dirty="0" smtClean="0"/>
              <a:t>ELIGIBILITY + ENROLLMENT</a:t>
            </a:r>
          </a:p>
          <a:p>
            <a:r>
              <a:rPr lang="en-US" sz="2400" b="1" dirty="0" smtClean="0"/>
              <a:t>ANNUAL ENROLLMENT CHECKLIST</a:t>
            </a:r>
          </a:p>
          <a:p>
            <a:r>
              <a:rPr lang="en-US" sz="2400" b="1" dirty="0" smtClean="0"/>
              <a:t>HEALTH</a:t>
            </a:r>
          </a:p>
          <a:p>
            <a:r>
              <a:rPr lang="en-US" sz="2400" b="1" dirty="0" smtClean="0"/>
              <a:t>SAVINGS</a:t>
            </a:r>
          </a:p>
          <a:p>
            <a:r>
              <a:rPr lang="en-US" sz="2400" b="1" dirty="0" smtClean="0"/>
              <a:t>SECURITY</a:t>
            </a:r>
          </a:p>
          <a:p>
            <a:r>
              <a:rPr lang="en-US" sz="2400" b="1" dirty="0" smtClean="0"/>
              <a:t>LIFETYLE </a:t>
            </a:r>
          </a:p>
          <a:p>
            <a:r>
              <a:rPr lang="en-US" sz="2400" b="1" dirty="0" smtClean="0"/>
              <a:t>CONTACTS</a:t>
            </a:r>
          </a:p>
          <a:p>
            <a:r>
              <a:rPr lang="en-US" sz="2400" b="1" dirty="0" smtClean="0"/>
              <a:t>AE VIRTUAL PRESENTATIONS</a:t>
            </a:r>
            <a:endParaRPr lang="en-US" sz="2400" b="1" dirty="0"/>
          </a:p>
        </p:txBody>
      </p:sp>
      <p:pic>
        <p:nvPicPr>
          <p:cNvPr id="4" name="Picture 3"/>
          <p:cNvPicPr>
            <a:picLocks noChangeAspect="1"/>
          </p:cNvPicPr>
          <p:nvPr/>
        </p:nvPicPr>
        <p:blipFill>
          <a:blip r:embed="rId3"/>
          <a:stretch>
            <a:fillRect/>
          </a:stretch>
        </p:blipFill>
        <p:spPr>
          <a:xfrm>
            <a:off x="4157664" y="2871787"/>
            <a:ext cx="7515224" cy="3400425"/>
          </a:xfrm>
          <a:prstGeom prst="rect">
            <a:avLst/>
          </a:prstGeom>
        </p:spPr>
      </p:pic>
    </p:spTree>
    <p:extLst>
      <p:ext uri="{BB962C8B-B14F-4D97-AF65-F5344CB8AC3E}">
        <p14:creationId xmlns:p14="http://schemas.microsoft.com/office/powerpoint/2010/main" val="2664986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2025 Medical Plan Pricing </a:t>
            </a:r>
            <a:endParaRPr lang="en-US" dirty="0"/>
          </a:p>
        </p:txBody>
      </p:sp>
      <p:sp>
        <p:nvSpPr>
          <p:cNvPr id="4" name="Rectangle 3"/>
          <p:cNvSpPr/>
          <p:nvPr/>
        </p:nvSpPr>
        <p:spPr>
          <a:xfrm>
            <a:off x="328612" y="1328738"/>
            <a:ext cx="11395301" cy="5386090"/>
          </a:xfrm>
          <a:prstGeom prst="rect">
            <a:avLst/>
          </a:prstGeom>
        </p:spPr>
        <p:txBody>
          <a:bodyPr wrap="square">
            <a:spAutoFit/>
          </a:bodyPr>
          <a:lstStyle/>
          <a:p>
            <a:r>
              <a:rPr lang="en-US" sz="2000" b="1" dirty="0" smtClean="0"/>
              <a:t>Effective </a:t>
            </a:r>
            <a:r>
              <a:rPr lang="en-US" sz="2000" b="1" dirty="0"/>
              <a:t>January 1, </a:t>
            </a:r>
            <a:r>
              <a:rPr lang="en-US" sz="2000" b="1" dirty="0" smtClean="0"/>
              <a:t>2025</a:t>
            </a:r>
            <a:endParaRPr lang="en-US" sz="2000" b="1" dirty="0"/>
          </a:p>
          <a:p>
            <a:endParaRPr lang="en-US" sz="2000" b="1" dirty="0"/>
          </a:p>
          <a:p>
            <a:r>
              <a:rPr lang="en-US" sz="2000" dirty="0" smtClean="0"/>
              <a:t>The medical plans have increased in cost for 2025, rates will be available to review in the portal on November 6</a:t>
            </a:r>
            <a:r>
              <a:rPr lang="en-US" sz="2000" baseline="30000" dirty="0" smtClean="0"/>
              <a:t>th</a:t>
            </a:r>
            <a:r>
              <a:rPr lang="en-US" sz="2000" dirty="0" smtClean="0"/>
              <a:t>. </a:t>
            </a:r>
          </a:p>
          <a:p>
            <a:endParaRPr lang="en-US" sz="2000" b="1" dirty="0"/>
          </a:p>
          <a:p>
            <a:r>
              <a:rPr lang="en-US" sz="2000" b="1" dirty="0" smtClean="0"/>
              <a:t>2025 Changes  </a:t>
            </a:r>
          </a:p>
          <a:p>
            <a:pPr marL="342900" indent="-342900">
              <a:buFont typeface="Arial" panose="020B0604020202020204" pitchFamily="34" charset="0"/>
              <a:buChar char="•"/>
            </a:pPr>
            <a:r>
              <a:rPr lang="en-US" sz="2000" b="1" dirty="0" smtClean="0"/>
              <a:t>BCBS Pricing: </a:t>
            </a:r>
            <a:r>
              <a:rPr lang="en-US" sz="2000" dirty="0" smtClean="0"/>
              <a:t>The Basic Plan will be the only carrier priced as the ACA Safe Harbor affordable plan for 2025. </a:t>
            </a:r>
          </a:p>
          <a:p>
            <a:pPr marL="342900" indent="-342900">
              <a:buFont typeface="Arial" panose="020B0604020202020204" pitchFamily="34" charset="0"/>
              <a:buChar char="•"/>
            </a:pPr>
            <a:r>
              <a:rPr lang="en-US" sz="2000" b="1" dirty="0" smtClean="0"/>
              <a:t>Kaiser Pricing: </a:t>
            </a:r>
            <a:r>
              <a:rPr lang="en-US" sz="2000" dirty="0" smtClean="0"/>
              <a:t>The Kaiser Basic Plan - </a:t>
            </a:r>
            <a:r>
              <a:rPr lang="en-US" sz="2000" dirty="0"/>
              <a:t>Employee-Only medical tier will no longer be offered at the ACA Safe Harbor affordability calculation effective January 1, 2025</a:t>
            </a:r>
            <a:r>
              <a:rPr lang="en-US" sz="2000" dirty="0" smtClean="0"/>
              <a:t>.</a:t>
            </a:r>
          </a:p>
          <a:p>
            <a:r>
              <a:rPr lang="en-US" sz="2000" b="1" dirty="0" smtClean="0"/>
              <a:t>2025 Reminder</a:t>
            </a:r>
            <a:endParaRPr lang="en-US" sz="2000" b="1" dirty="0"/>
          </a:p>
          <a:p>
            <a:pPr marL="342900" indent="-342900">
              <a:buFont typeface="Arial" panose="020B0604020202020204" pitchFamily="34" charset="0"/>
              <a:buChar char="•"/>
            </a:pPr>
            <a:r>
              <a:rPr lang="en-US" sz="2000" b="1" dirty="0" smtClean="0"/>
              <a:t>Medical Dependent Tier Subsidy </a:t>
            </a:r>
            <a:r>
              <a:rPr lang="en-US" sz="2000" dirty="0" smtClean="0"/>
              <a:t>is provided as additional overlay of dollars to the eligible associate  electing EE+SP, EE+CH or FAMILY coverage – offered to Tech and Non-tech</a:t>
            </a:r>
          </a:p>
          <a:p>
            <a:pPr marL="342900" indent="-342900">
              <a:buFont typeface="Arial" panose="020B0604020202020204" pitchFamily="34" charset="0"/>
              <a:buChar char="•"/>
            </a:pPr>
            <a:r>
              <a:rPr lang="en-US" sz="2000" dirty="0" smtClean="0"/>
              <a:t>Reaffirm/update </a:t>
            </a:r>
            <a:r>
              <a:rPr lang="en-US" sz="2000" b="1" dirty="0"/>
              <a:t>Tobacco</a:t>
            </a:r>
            <a:r>
              <a:rPr lang="en-US" sz="2000" dirty="0"/>
              <a:t> Usage Status (default results in Tobacco Use Surcharge applied)</a:t>
            </a:r>
          </a:p>
          <a:p>
            <a:pPr marL="342900" indent="-342900">
              <a:buFont typeface="Arial" panose="020B0604020202020204" pitchFamily="34" charset="0"/>
              <a:buChar char="•"/>
            </a:pPr>
            <a:r>
              <a:rPr lang="en-US" sz="2000" dirty="0"/>
              <a:t>Reaffirm/update </a:t>
            </a:r>
            <a:r>
              <a:rPr lang="en-US" sz="2000" b="1" dirty="0"/>
              <a:t>Spousal Surcharge </a:t>
            </a:r>
            <a:r>
              <a:rPr lang="en-US" sz="2000" dirty="0"/>
              <a:t>Elections (default results in Spousal Surcharge)</a:t>
            </a:r>
          </a:p>
          <a:p>
            <a:pPr marL="342900" indent="-342900">
              <a:buFont typeface="Arial" panose="020B0604020202020204" pitchFamily="34" charset="0"/>
              <a:buChar char="•"/>
            </a:pPr>
            <a:endParaRPr lang="en-US" sz="2000" b="1" dirty="0" smtClean="0"/>
          </a:p>
          <a:p>
            <a:endParaRPr lang="en-US" sz="2000" dirty="0"/>
          </a:p>
        </p:txBody>
      </p:sp>
    </p:spTree>
    <p:extLst>
      <p:ext uri="{BB962C8B-B14F-4D97-AF65-F5344CB8AC3E}">
        <p14:creationId xmlns:p14="http://schemas.microsoft.com/office/powerpoint/2010/main" val="2157037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BCBS Plan New &amp; Changing</a:t>
            </a:r>
            <a:endParaRPr lang="en-US" dirty="0"/>
          </a:p>
        </p:txBody>
      </p:sp>
      <p:sp>
        <p:nvSpPr>
          <p:cNvPr id="3" name="Rectangle 2"/>
          <p:cNvSpPr/>
          <p:nvPr/>
        </p:nvSpPr>
        <p:spPr>
          <a:xfrm>
            <a:off x="468630" y="1394728"/>
            <a:ext cx="11441430" cy="5262979"/>
          </a:xfrm>
          <a:prstGeom prst="rect">
            <a:avLst/>
          </a:prstGeom>
        </p:spPr>
        <p:txBody>
          <a:bodyPr wrap="square">
            <a:spAutoFit/>
          </a:bodyPr>
          <a:lstStyle/>
          <a:p>
            <a:r>
              <a:rPr lang="en-US" sz="2000" b="1" dirty="0"/>
              <a:t>Effective January 1, </a:t>
            </a:r>
            <a:r>
              <a:rPr lang="en-US" sz="2000" b="1" dirty="0" smtClean="0"/>
              <a:t>2025</a:t>
            </a:r>
          </a:p>
          <a:p>
            <a:endParaRPr lang="en-US" sz="2000" dirty="0" smtClean="0">
              <a:solidFill>
                <a:srgbClr val="078694"/>
              </a:solidFill>
            </a:endParaRPr>
          </a:p>
          <a:p>
            <a:r>
              <a:rPr lang="en-US" sz="1600" b="1" dirty="0" smtClean="0">
                <a:solidFill>
                  <a:srgbClr val="078694"/>
                </a:solidFill>
              </a:rPr>
              <a:t>Basic Plan (Employee Only) Changes</a:t>
            </a:r>
          </a:p>
          <a:p>
            <a:endParaRPr lang="en-US" sz="1600" b="1" dirty="0" smtClean="0">
              <a:solidFill>
                <a:srgbClr val="078694"/>
              </a:solidFill>
            </a:endParaRPr>
          </a:p>
          <a:p>
            <a:pPr marL="285750" indent="-285750">
              <a:buClr>
                <a:srgbClr val="078694"/>
              </a:buClr>
              <a:buFont typeface="Wingdings 3" panose="05040102010807070707" pitchFamily="18" charset="2"/>
              <a:buChar char=""/>
            </a:pPr>
            <a:r>
              <a:rPr lang="en-US" sz="1600" dirty="0"/>
              <a:t>The BCBS Basic Plan, Employee Only medical tier will be the only 2025 plan offering that will be priced to the ACA Safe Harbor affordability </a:t>
            </a:r>
            <a:r>
              <a:rPr lang="en-US" sz="1600" dirty="0" smtClean="0"/>
              <a:t>calculation. </a:t>
            </a:r>
          </a:p>
          <a:p>
            <a:pPr marL="285750" indent="-285750">
              <a:buClr>
                <a:srgbClr val="078694"/>
              </a:buClr>
              <a:buFont typeface="Wingdings 3" panose="05040102010807070707" pitchFamily="18" charset="2"/>
              <a:buChar char=""/>
            </a:pPr>
            <a:endParaRPr lang="en-US" sz="1600" b="1" dirty="0" smtClean="0">
              <a:solidFill>
                <a:srgbClr val="078694"/>
              </a:solidFill>
            </a:endParaRPr>
          </a:p>
          <a:p>
            <a:pPr>
              <a:buClr>
                <a:srgbClr val="078694"/>
              </a:buClr>
            </a:pPr>
            <a:r>
              <a:rPr lang="en-US" sz="1600" b="1" dirty="0" smtClean="0"/>
              <a:t>What this means for you: </a:t>
            </a:r>
            <a:r>
              <a:rPr lang="en-US" sz="1600" dirty="0" smtClean="0"/>
              <a:t>For 2025, if you are enrolled in the BCBS Basic Plan (Employee Only), your premiums will meet the ACA Safe Harbor affordability standards, ensuring that your plan remains cost-effective according to federal guidelines. </a:t>
            </a:r>
          </a:p>
          <a:p>
            <a:pPr>
              <a:buClr>
                <a:srgbClr val="078694"/>
              </a:buClr>
            </a:pPr>
            <a:endParaRPr lang="en-US" sz="1600" b="1" dirty="0" smtClean="0">
              <a:solidFill>
                <a:srgbClr val="FF0000"/>
              </a:solidFill>
            </a:endParaRPr>
          </a:p>
          <a:p>
            <a:r>
              <a:rPr lang="en-US" sz="1600" b="1" dirty="0">
                <a:solidFill>
                  <a:srgbClr val="078694"/>
                </a:solidFill>
              </a:rPr>
              <a:t>Basic Plan (Employee </a:t>
            </a:r>
            <a:r>
              <a:rPr lang="en-US" sz="1600" b="1" dirty="0" smtClean="0">
                <a:solidFill>
                  <a:srgbClr val="078694"/>
                </a:solidFill>
              </a:rPr>
              <a:t>+) </a:t>
            </a:r>
            <a:r>
              <a:rPr lang="en-US" sz="1600" b="1" dirty="0">
                <a:solidFill>
                  <a:srgbClr val="078694"/>
                </a:solidFill>
              </a:rPr>
              <a:t>Changes</a:t>
            </a:r>
          </a:p>
          <a:p>
            <a:endParaRPr lang="en-US" sz="1600" b="1" dirty="0">
              <a:solidFill>
                <a:srgbClr val="078694"/>
              </a:solidFill>
            </a:endParaRPr>
          </a:p>
          <a:p>
            <a:pPr marL="285750" indent="-285750">
              <a:buClr>
                <a:srgbClr val="078694"/>
              </a:buClr>
              <a:buFont typeface="Wingdings 3" panose="05040102010807070707" pitchFamily="18" charset="2"/>
              <a:buChar char=""/>
            </a:pPr>
            <a:r>
              <a:rPr lang="en-US" sz="1600" dirty="0"/>
              <a:t>The BCBS Basic Plan, Employee </a:t>
            </a:r>
            <a:r>
              <a:rPr lang="en-US" sz="1600" dirty="0" smtClean="0"/>
              <a:t>+ </a:t>
            </a:r>
            <a:r>
              <a:rPr lang="en-US" sz="1600" dirty="0"/>
              <a:t>medical </a:t>
            </a:r>
            <a:r>
              <a:rPr lang="en-US" sz="1600" dirty="0" smtClean="0"/>
              <a:t>tiers will have a reduced In-Network Family Out-of-pocket Maximum, from $9,450 to $9,200.</a:t>
            </a:r>
            <a:endParaRPr lang="en-US" sz="1600" dirty="0"/>
          </a:p>
          <a:p>
            <a:pPr>
              <a:buClr>
                <a:srgbClr val="078694"/>
              </a:buClr>
            </a:pPr>
            <a:endParaRPr lang="en-US" sz="1600" b="1" dirty="0">
              <a:solidFill>
                <a:srgbClr val="FF0000"/>
              </a:solidFill>
            </a:endParaRPr>
          </a:p>
          <a:p>
            <a:r>
              <a:rPr lang="en-US" sz="1600" b="1" dirty="0" smtClean="0">
                <a:solidFill>
                  <a:srgbClr val="078694"/>
                </a:solidFill>
              </a:rPr>
              <a:t>NEW </a:t>
            </a:r>
            <a:r>
              <a:rPr lang="en-US" sz="1600" b="1" dirty="0">
                <a:solidFill>
                  <a:srgbClr val="078694"/>
                </a:solidFill>
              </a:rPr>
              <a:t>– Teladoc Virtual Primary Care offering for BCBS Basic and Enhanced Plans effective January 1, </a:t>
            </a:r>
            <a:r>
              <a:rPr lang="en-US" sz="1600" b="1" dirty="0" smtClean="0">
                <a:solidFill>
                  <a:srgbClr val="078694"/>
                </a:solidFill>
              </a:rPr>
              <a:t>2025</a:t>
            </a:r>
          </a:p>
          <a:p>
            <a:endParaRPr lang="en-US" sz="1600" b="1" dirty="0">
              <a:solidFill>
                <a:srgbClr val="078694"/>
              </a:solidFill>
            </a:endParaRPr>
          </a:p>
          <a:p>
            <a:pPr marL="342900" indent="-342900">
              <a:buClr>
                <a:srgbClr val="078694"/>
              </a:buClr>
              <a:buFont typeface="Wingdings 3" panose="05040102010807070707" pitchFamily="18" charset="2"/>
              <a:buChar char=""/>
            </a:pPr>
            <a:r>
              <a:rPr lang="en-US" sz="1600" b="1" dirty="0" smtClean="0"/>
              <a:t>Important </a:t>
            </a:r>
            <a:r>
              <a:rPr lang="en-US" sz="1600" b="1" dirty="0"/>
              <a:t>Note: </a:t>
            </a:r>
            <a:r>
              <a:rPr lang="en-US" sz="1600" dirty="0"/>
              <a:t>MDLive will continue to be the Virtual Care offering for the BCBS HPN Plan in 2025</a:t>
            </a:r>
            <a:endParaRPr lang="en-US" sz="1600" dirty="0" smtClean="0">
              <a:solidFill>
                <a:srgbClr val="FF0000"/>
              </a:solidFill>
            </a:endParaRPr>
          </a:p>
          <a:p>
            <a:pPr marL="342900" indent="-342900">
              <a:buClr>
                <a:srgbClr val="078694"/>
              </a:buClr>
              <a:buFont typeface="Wingdings" panose="05000000000000000000" pitchFamily="2" charset="2"/>
              <a:buChar char="Ø"/>
            </a:pPr>
            <a:endParaRPr lang="en-US" sz="2000" dirty="0">
              <a:solidFill>
                <a:srgbClr val="FF0000"/>
              </a:solidFill>
            </a:endParaRPr>
          </a:p>
          <a:p>
            <a:pPr>
              <a:buClr>
                <a:srgbClr val="078694"/>
              </a:buClr>
            </a:pPr>
            <a:endParaRPr lang="en-US" sz="2000" b="1" dirty="0">
              <a:solidFill>
                <a:srgbClr val="078694"/>
              </a:solidFill>
            </a:endParaRPr>
          </a:p>
        </p:txBody>
      </p:sp>
    </p:spTree>
    <p:extLst>
      <p:ext uri="{BB962C8B-B14F-4D97-AF65-F5344CB8AC3E}">
        <p14:creationId xmlns:p14="http://schemas.microsoft.com/office/powerpoint/2010/main" val="542234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6C3D7FA-CF9E-3C4E-AA1B-5291EABBF47C}" type="slidenum">
              <a:rPr lang="en-US" smtClean="0"/>
              <a:pPr/>
              <a:t>15</a:t>
            </a:fld>
            <a:endParaRPr lang="en-US" dirty="0"/>
          </a:p>
        </p:txBody>
      </p:sp>
      <p:sp>
        <p:nvSpPr>
          <p:cNvPr id="3" name="Title 2"/>
          <p:cNvSpPr>
            <a:spLocks noGrp="1"/>
          </p:cNvSpPr>
          <p:nvPr>
            <p:ph type="title"/>
          </p:nvPr>
        </p:nvSpPr>
        <p:spPr/>
        <p:txBody>
          <a:bodyPr/>
          <a:lstStyle/>
          <a:p>
            <a:r>
              <a:rPr lang="en-US" dirty="0" smtClean="0"/>
              <a:t>Medical Plans Highlights – BCBS changes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90419454"/>
              </p:ext>
            </p:extLst>
          </p:nvPr>
        </p:nvGraphicFramePr>
        <p:xfrm>
          <a:off x="13336" y="1269850"/>
          <a:ext cx="12178664" cy="6502550"/>
        </p:xfrm>
        <a:graphic>
          <a:graphicData uri="http://schemas.openxmlformats.org/drawingml/2006/table">
            <a:tbl>
              <a:tblPr firstRow="1" firstCol="1" bandCol="1">
                <a:tableStyleId>{5C22544A-7EE6-4342-B048-85BDC9FD1C3A}</a:tableStyleId>
              </a:tblPr>
              <a:tblGrid>
                <a:gridCol w="2975987"/>
                <a:gridCol w="3067559"/>
                <a:gridCol w="3067559"/>
                <a:gridCol w="3067559"/>
              </a:tblGrid>
              <a:tr h="654032">
                <a:tc>
                  <a:txBody>
                    <a:bodyPr/>
                    <a:lstStyle/>
                    <a:p>
                      <a:pPr lvl="1" algn="l"/>
                      <a:r>
                        <a:rPr lang="en-US" sz="1200" dirty="0" smtClean="0"/>
                        <a:t>Summary (In-Network)</a:t>
                      </a:r>
                    </a:p>
                  </a:txBody>
                  <a:tcPr anchor="b">
                    <a:solidFill>
                      <a:srgbClr val="005F8F"/>
                    </a:solidFill>
                  </a:tcPr>
                </a:tc>
                <a:tc>
                  <a:txBody>
                    <a:bodyPr/>
                    <a:lstStyle/>
                    <a:p>
                      <a:pPr lvl="0" algn="ctr"/>
                      <a:r>
                        <a:rPr lang="en-US" sz="1200" dirty="0" smtClean="0"/>
                        <a:t>Basic</a:t>
                      </a:r>
                    </a:p>
                    <a:p>
                      <a:pPr lvl="0" algn="ctr"/>
                      <a:r>
                        <a:rPr lang="en-US" sz="1200" dirty="0" smtClean="0"/>
                        <a:t>BCBSIL HDHP PPO</a:t>
                      </a:r>
                    </a:p>
                  </a:txBody>
                  <a:tcPr anchor="ctr">
                    <a:solidFill>
                      <a:srgbClr val="005F8F"/>
                    </a:solidFill>
                  </a:tcPr>
                </a:tc>
                <a:tc>
                  <a:txBody>
                    <a:bodyPr/>
                    <a:lstStyle/>
                    <a:p>
                      <a:pPr lvl="0" algn="ctr"/>
                      <a:r>
                        <a:rPr lang="en-US" sz="1200" dirty="0" smtClean="0"/>
                        <a:t>Enhanced</a:t>
                      </a:r>
                    </a:p>
                    <a:p>
                      <a:pPr lvl="0" algn="ctr"/>
                      <a:r>
                        <a:rPr lang="en-US" sz="1200" dirty="0" smtClean="0"/>
                        <a:t>BCBSIL PPO</a:t>
                      </a:r>
                    </a:p>
                  </a:txBody>
                  <a:tcPr anchor="ctr">
                    <a:solidFill>
                      <a:srgbClr val="005F8F"/>
                    </a:solidFill>
                  </a:tcPr>
                </a:tc>
                <a:tc>
                  <a:txBody>
                    <a:bodyPr/>
                    <a:lstStyle/>
                    <a:p>
                      <a:pPr lvl="0" algn="ctr"/>
                      <a:r>
                        <a:rPr lang="en-US" sz="1200" dirty="0" smtClean="0"/>
                        <a:t>BLUEHPN</a:t>
                      </a:r>
                    </a:p>
                    <a:p>
                      <a:pPr lvl="0" algn="ctr"/>
                      <a:r>
                        <a:rPr lang="en-US" sz="1200" dirty="0" smtClean="0"/>
                        <a:t>BCBSIL</a:t>
                      </a:r>
                    </a:p>
                    <a:p>
                      <a:pPr lvl="0" algn="ctr"/>
                      <a:r>
                        <a:rPr lang="en-US" sz="1200" dirty="0" smtClean="0"/>
                        <a:t>High Performance Network Plan</a:t>
                      </a:r>
                      <a:endParaRPr lang="en-US" sz="1200" dirty="0"/>
                    </a:p>
                  </a:txBody>
                  <a:tcPr anchor="ctr">
                    <a:solidFill>
                      <a:srgbClr val="005F8F"/>
                    </a:solidFill>
                  </a:tcPr>
                </a:tc>
              </a:tr>
              <a:tr h="467165">
                <a:tc>
                  <a:txBody>
                    <a:bodyPr/>
                    <a:lstStyle/>
                    <a:p>
                      <a:pPr lvl="1"/>
                      <a:r>
                        <a:rPr lang="en-US" sz="1050" dirty="0" smtClean="0"/>
                        <a:t>Annual Deductible</a:t>
                      </a:r>
                      <a:endParaRPr lang="en-US" sz="1050" b="1" dirty="0"/>
                    </a:p>
                  </a:txBody>
                  <a:tcPr anchor="ctr">
                    <a:solidFill>
                      <a:srgbClr val="005F8F"/>
                    </a:solidFill>
                  </a:tcPr>
                </a:tc>
                <a:tc>
                  <a:txBody>
                    <a:bodyPr/>
                    <a:lstStyle/>
                    <a:p>
                      <a:pPr lvl="0" algn="ctr"/>
                      <a:r>
                        <a:rPr lang="en-US" sz="1050" dirty="0" smtClean="0"/>
                        <a:t>Associate: $2,500</a:t>
                      </a:r>
                    </a:p>
                    <a:p>
                      <a:pPr lvl="0" algn="ctr"/>
                      <a:r>
                        <a:rPr lang="en-US" sz="1050" dirty="0" smtClean="0"/>
                        <a:t>Family: $5,000</a:t>
                      </a:r>
                      <a:endParaRPr lang="en-US" sz="1050" dirty="0"/>
                    </a:p>
                  </a:txBody>
                  <a:tcPr anchor="ctr"/>
                </a:tc>
                <a:tc>
                  <a:txBody>
                    <a:bodyPr/>
                    <a:lstStyle/>
                    <a:p>
                      <a:pPr lvl="0" algn="ctr"/>
                      <a:r>
                        <a:rPr lang="en-US" sz="1050" dirty="0" smtClean="0"/>
                        <a:t>Associate: $750</a:t>
                      </a:r>
                    </a:p>
                    <a:p>
                      <a:pPr lvl="0" algn="ctr"/>
                      <a:r>
                        <a:rPr lang="en-US" sz="1050" dirty="0" smtClean="0"/>
                        <a:t>Family: $1,500</a:t>
                      </a:r>
                      <a:endParaRPr lang="en-US" sz="1050" dirty="0"/>
                    </a:p>
                  </a:txBody>
                  <a:tcPr anchor="ctr"/>
                </a:tc>
                <a:tc>
                  <a:txBody>
                    <a:bodyPr/>
                    <a:lstStyle/>
                    <a:p>
                      <a:pPr lvl="0" algn="ctr"/>
                      <a:r>
                        <a:rPr lang="en-US" sz="1050" dirty="0" smtClean="0"/>
                        <a:t>Associate: $1,500 </a:t>
                      </a:r>
                    </a:p>
                    <a:p>
                      <a:pPr lvl="0" algn="ctr"/>
                      <a:r>
                        <a:rPr lang="en-US" sz="1050" dirty="0" smtClean="0"/>
                        <a:t>Family: $3,000</a:t>
                      </a:r>
                      <a:endParaRPr lang="en-US" sz="1050" dirty="0"/>
                    </a:p>
                  </a:txBody>
                  <a:tcPr anchor="ctr">
                    <a:solidFill>
                      <a:schemeClr val="bg1">
                        <a:lumMod val="95000"/>
                      </a:schemeClr>
                    </a:solidFill>
                  </a:tcPr>
                </a:tc>
              </a:tr>
              <a:tr h="599914">
                <a:tc>
                  <a:txBody>
                    <a:bodyPr/>
                    <a:lstStyle/>
                    <a:p>
                      <a:pPr lvl="1"/>
                      <a:r>
                        <a:rPr lang="en-US" sz="1050" dirty="0" smtClean="0"/>
                        <a:t>Co-insurance</a:t>
                      </a:r>
                      <a:endParaRPr lang="en-US" sz="1050" b="1" dirty="0"/>
                    </a:p>
                  </a:txBody>
                  <a:tcPr anchor="ctr">
                    <a:solidFill>
                      <a:srgbClr val="005F8F"/>
                    </a:solidFill>
                  </a:tcPr>
                </a:tc>
                <a:tc>
                  <a:txBody>
                    <a:bodyPr/>
                    <a:lstStyle/>
                    <a:p>
                      <a:pPr lvl="0" algn="ctr"/>
                      <a:r>
                        <a:rPr lang="en-US" sz="1050" dirty="0" smtClean="0"/>
                        <a:t>After the Annual Deductible is met, you pay 20% and the plan pays 80%</a:t>
                      </a:r>
                      <a:endParaRPr lang="en-US" sz="1050" dirty="0"/>
                    </a:p>
                  </a:txBody>
                  <a:tcPr anchor="ctr"/>
                </a:tc>
                <a:tc>
                  <a:txBody>
                    <a:bodyPr/>
                    <a:lstStyle/>
                    <a:p>
                      <a:pPr lvl="0" algn="ctr"/>
                      <a:r>
                        <a:rPr lang="en-US" sz="1050" dirty="0" smtClean="0"/>
                        <a:t>After the Annual Deductible is met, you pay 20% and the plan pays 80%</a:t>
                      </a:r>
                      <a:endParaRPr lang="en-US" sz="1050" dirty="0"/>
                    </a:p>
                  </a:txBody>
                  <a:tcPr anchor="ctr"/>
                </a:tc>
                <a:tc>
                  <a:txBody>
                    <a:bodyPr/>
                    <a:lstStyle/>
                    <a:p>
                      <a:pPr lvl="0" algn="ctr"/>
                      <a:r>
                        <a:rPr lang="en-US" sz="1050" dirty="0" smtClean="0"/>
                        <a:t>After the Annual Deductible is met, you pay 30% and the plan pays 70%</a:t>
                      </a:r>
                      <a:endParaRPr lang="en-US" sz="1050" dirty="0"/>
                    </a:p>
                  </a:txBody>
                  <a:tcPr anchor="ctr">
                    <a:solidFill>
                      <a:schemeClr val="bg1">
                        <a:lumMod val="95000"/>
                      </a:schemeClr>
                    </a:solidFill>
                  </a:tcPr>
                </a:tc>
              </a:tr>
              <a:tr h="467165">
                <a:tc>
                  <a:txBody>
                    <a:bodyPr/>
                    <a:lstStyle/>
                    <a:p>
                      <a:pPr lvl="1"/>
                      <a:r>
                        <a:rPr lang="en-US" sz="1050" dirty="0" smtClean="0"/>
                        <a:t>Out-of-pocket Maximum</a:t>
                      </a:r>
                      <a:endParaRPr lang="en-US" sz="1050" b="1" dirty="0"/>
                    </a:p>
                  </a:txBody>
                  <a:tcPr anchor="ctr">
                    <a:solidFill>
                      <a:srgbClr val="005F8F"/>
                    </a:solidFill>
                  </a:tcPr>
                </a:tc>
                <a:tc>
                  <a:txBody>
                    <a:bodyPr/>
                    <a:lstStyle/>
                    <a:p>
                      <a:pPr lvl="0" algn="ctr"/>
                      <a:r>
                        <a:rPr lang="en-US" sz="1050" dirty="0" smtClean="0"/>
                        <a:t>Associate: $5,950 </a:t>
                      </a:r>
                    </a:p>
                    <a:p>
                      <a:pPr lvl="0" algn="ctr"/>
                      <a:r>
                        <a:rPr lang="en-US" sz="1050" dirty="0" smtClean="0">
                          <a:solidFill>
                            <a:srgbClr val="FF0000"/>
                          </a:solidFill>
                        </a:rPr>
                        <a:t>Family: $9,200</a:t>
                      </a:r>
                      <a:endParaRPr lang="en-US" sz="1050" dirty="0">
                        <a:solidFill>
                          <a:srgbClr val="FF0000"/>
                        </a:solidFill>
                      </a:endParaRPr>
                    </a:p>
                  </a:txBody>
                  <a:tcPr anchor="ctr"/>
                </a:tc>
                <a:tc>
                  <a:txBody>
                    <a:bodyPr/>
                    <a:lstStyle/>
                    <a:p>
                      <a:pPr lvl="0" algn="ctr"/>
                      <a:r>
                        <a:rPr lang="en-US" sz="1050" dirty="0" smtClean="0"/>
                        <a:t>Associate: $5,000 </a:t>
                      </a:r>
                    </a:p>
                    <a:p>
                      <a:pPr lvl="0" algn="ctr"/>
                      <a:r>
                        <a:rPr lang="en-US" sz="1050" dirty="0" smtClean="0"/>
                        <a:t>Family: $10,000</a:t>
                      </a:r>
                      <a:endParaRPr lang="en-US" sz="1050" dirty="0"/>
                    </a:p>
                  </a:txBody>
                  <a:tcPr anchor="ctr"/>
                </a:tc>
                <a:tc>
                  <a:txBody>
                    <a:bodyPr/>
                    <a:lstStyle/>
                    <a:p>
                      <a:pPr lvl="0" algn="ctr"/>
                      <a:r>
                        <a:rPr lang="en-US" sz="1050" dirty="0" smtClean="0"/>
                        <a:t>Associate: $5,500 </a:t>
                      </a:r>
                    </a:p>
                    <a:p>
                      <a:pPr lvl="0" algn="ctr"/>
                      <a:r>
                        <a:rPr lang="en-US" sz="1050" dirty="0" smtClean="0"/>
                        <a:t>Family: $11,000</a:t>
                      </a:r>
                      <a:endParaRPr lang="en-US" sz="1050" dirty="0"/>
                    </a:p>
                  </a:txBody>
                  <a:tcPr anchor="ctr">
                    <a:solidFill>
                      <a:schemeClr val="bg1">
                        <a:lumMod val="95000"/>
                      </a:schemeClr>
                    </a:solidFill>
                  </a:tcPr>
                </a:tc>
              </a:tr>
              <a:tr h="467165">
                <a:tc>
                  <a:txBody>
                    <a:bodyPr/>
                    <a:lstStyle/>
                    <a:p>
                      <a:pPr lvl="1"/>
                      <a:r>
                        <a:rPr lang="en-US" sz="1050" dirty="0" smtClean="0"/>
                        <a:t>Preventive Care* </a:t>
                      </a:r>
                      <a:endParaRPr lang="en-US" sz="1050" b="1" dirty="0"/>
                    </a:p>
                  </a:txBody>
                  <a:tcPr anchor="ctr">
                    <a:solidFill>
                      <a:srgbClr val="005F8F"/>
                    </a:solidFill>
                  </a:tcPr>
                </a:tc>
                <a:tc>
                  <a:txBody>
                    <a:bodyPr/>
                    <a:lstStyle/>
                    <a:p>
                      <a:pPr lvl="0" algn="ctr"/>
                      <a:r>
                        <a:rPr lang="en-US" sz="1050" dirty="0" smtClean="0"/>
                        <a:t>Covered 100% </a:t>
                      </a:r>
                    </a:p>
                    <a:p>
                      <a:pPr lvl="0" algn="ctr"/>
                      <a:r>
                        <a:rPr lang="en-US" sz="1050" dirty="0" smtClean="0"/>
                        <a:t>No deductible</a:t>
                      </a:r>
                      <a:endParaRPr lang="en-US" sz="1050" dirty="0"/>
                    </a:p>
                  </a:txBody>
                  <a:tcPr anchor="ctr"/>
                </a:tc>
                <a:tc>
                  <a:txBody>
                    <a:bodyPr/>
                    <a:lstStyle/>
                    <a:p>
                      <a:pPr lvl="0" algn="ctr"/>
                      <a:r>
                        <a:rPr lang="en-US" sz="1050" dirty="0" smtClean="0"/>
                        <a:t>Covered 100% </a:t>
                      </a:r>
                    </a:p>
                    <a:p>
                      <a:pPr lvl="0" algn="ctr"/>
                      <a:r>
                        <a:rPr lang="en-US" sz="1050" dirty="0" smtClean="0"/>
                        <a:t>No deductible</a:t>
                      </a:r>
                      <a:endParaRPr lang="en-US" sz="1050" dirty="0"/>
                    </a:p>
                  </a:txBody>
                  <a:tcPr anchor="ctr"/>
                </a:tc>
                <a:tc>
                  <a:txBody>
                    <a:bodyPr/>
                    <a:lstStyle/>
                    <a:p>
                      <a:pPr lvl="0" algn="ctr"/>
                      <a:r>
                        <a:rPr lang="en-US" sz="1050" dirty="0" smtClean="0"/>
                        <a:t>Covered 100% </a:t>
                      </a:r>
                    </a:p>
                    <a:p>
                      <a:pPr lvl="0" algn="ctr"/>
                      <a:r>
                        <a:rPr lang="en-US" sz="1050" dirty="0" smtClean="0"/>
                        <a:t>No deductible/Copay</a:t>
                      </a:r>
                      <a:endParaRPr lang="en-US" sz="1050" dirty="0"/>
                    </a:p>
                  </a:txBody>
                  <a:tcPr anchor="ctr">
                    <a:solidFill>
                      <a:schemeClr val="bg1">
                        <a:lumMod val="95000"/>
                      </a:schemeClr>
                    </a:solidFill>
                  </a:tcPr>
                </a:tc>
              </a:tr>
              <a:tr h="280299">
                <a:tc rowSpan="2">
                  <a:txBody>
                    <a:bodyPr/>
                    <a:lstStyle/>
                    <a:p>
                      <a:pPr lvl="1" algn="l"/>
                      <a:r>
                        <a:rPr lang="en-US" sz="1050" dirty="0" smtClean="0"/>
                        <a:t>Prescription Drugs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Retail Pharmacy (30 day)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Mail Order Pharmacy (90 day)</a:t>
                      </a:r>
                    </a:p>
                    <a:p>
                      <a:pPr lvl="1" algn="l"/>
                      <a:endParaRPr lang="en-US" sz="1050" b="1" dirty="0"/>
                    </a:p>
                  </a:txBody>
                  <a:tcPr anchor="ctr">
                    <a:solidFill>
                      <a:srgbClr val="005F8F"/>
                    </a:solidFill>
                  </a:tcPr>
                </a:tc>
                <a:tc>
                  <a:txBody>
                    <a:bodyPr/>
                    <a:lstStyle/>
                    <a:p>
                      <a:pPr lvl="0" algn="ctr"/>
                      <a:r>
                        <a:rPr lang="en-US" sz="1050" dirty="0" smtClean="0"/>
                        <a:t>20% after deductible</a:t>
                      </a:r>
                      <a:endParaRPr lang="en-US" sz="1050" dirty="0"/>
                    </a:p>
                  </a:txBody>
                  <a:tcPr anchor="ctr"/>
                </a:tc>
                <a:tc>
                  <a:txBody>
                    <a:bodyPr/>
                    <a:lstStyle/>
                    <a:p>
                      <a:pPr lvl="0" algn="ctr"/>
                      <a:r>
                        <a:rPr lang="en-US" sz="1050" dirty="0" smtClean="0"/>
                        <a:t>$10 / $40 / $60</a:t>
                      </a:r>
                      <a:endParaRPr lang="en-US" sz="1050" dirty="0"/>
                    </a:p>
                  </a:txBody>
                  <a:tcPr anchor="ctr"/>
                </a:tc>
                <a:tc>
                  <a:txBody>
                    <a:bodyPr/>
                    <a:lstStyle/>
                    <a:p>
                      <a:pPr lvl="0" algn="ctr"/>
                      <a:r>
                        <a:rPr lang="en-US" sz="1050" dirty="0" smtClean="0"/>
                        <a:t>$10 / $40 / $60</a:t>
                      </a:r>
                    </a:p>
                  </a:txBody>
                  <a:tcPr anchor="ctr">
                    <a:solidFill>
                      <a:schemeClr val="bg1">
                        <a:lumMod val="95000"/>
                      </a:schemeClr>
                    </a:solidFill>
                  </a:tcPr>
                </a:tc>
              </a:tr>
              <a:tr h="467165">
                <a:tc vMerge="1">
                  <a:txBody>
                    <a:bodyPr/>
                    <a:lstStyle/>
                    <a:p>
                      <a:pPr lvl="2" algn="l"/>
                      <a:endParaRPr lang="en-US" sz="1200" dirty="0"/>
                    </a:p>
                  </a:txBody>
                  <a:tcPr/>
                </a:tc>
                <a:tc>
                  <a:txBody>
                    <a:bodyPr/>
                    <a:lstStyle/>
                    <a:p>
                      <a:pPr lvl="0" algn="ctr"/>
                      <a:r>
                        <a:rPr lang="en-US" sz="1050" dirty="0" smtClean="0"/>
                        <a:t>20% after deductible</a:t>
                      </a:r>
                      <a:endParaRPr lang="en-US" sz="1050" dirty="0"/>
                    </a:p>
                  </a:txBody>
                  <a:tcPr anchor="ctr"/>
                </a:tc>
                <a:tc>
                  <a:txBody>
                    <a:bodyPr/>
                    <a:lstStyle/>
                    <a:p>
                      <a:pPr lvl="0" algn="ctr"/>
                      <a:r>
                        <a:rPr lang="en-US" sz="1050" dirty="0" smtClean="0"/>
                        <a:t>$25/</a:t>
                      </a:r>
                      <a:r>
                        <a:rPr lang="en-US" sz="1050" baseline="0" dirty="0" smtClean="0"/>
                        <a:t> $100 / $150</a:t>
                      </a:r>
                      <a:endParaRPr lang="en-US" sz="1050" dirty="0"/>
                    </a:p>
                  </a:txBody>
                  <a:tcPr anchor="ctr"/>
                </a:tc>
                <a:tc>
                  <a:txBody>
                    <a:bodyPr/>
                    <a:lstStyle/>
                    <a:p>
                      <a:pPr lvl="0" algn="ctr"/>
                      <a:r>
                        <a:rPr lang="en-US" sz="1050" dirty="0" smtClean="0"/>
                        <a:t>$25/ $100 / $150</a:t>
                      </a:r>
                    </a:p>
                  </a:txBody>
                  <a:tcPr anchor="ctr">
                    <a:solidFill>
                      <a:schemeClr val="bg1">
                        <a:lumMod val="95000"/>
                      </a:schemeClr>
                    </a:solidFill>
                  </a:tcPr>
                </a:tc>
              </a:tr>
              <a:tr h="280299">
                <a:tc>
                  <a:txBody>
                    <a:bodyPr/>
                    <a:lstStyle/>
                    <a:p>
                      <a:pPr lvl="1"/>
                      <a:r>
                        <a:rPr lang="en-US" sz="1050" dirty="0" smtClean="0"/>
                        <a:t>Spending Account </a:t>
                      </a:r>
                      <a:endParaRPr lang="en-US" sz="1050" b="1" dirty="0"/>
                    </a:p>
                  </a:txBody>
                  <a:tcPr anchor="ctr">
                    <a:solidFill>
                      <a:srgbClr val="005F8F"/>
                    </a:solidFill>
                  </a:tcPr>
                </a:tc>
                <a:tc>
                  <a:txBody>
                    <a:bodyPr/>
                    <a:lstStyle/>
                    <a:p>
                      <a:pPr lvl="0" algn="ctr"/>
                      <a:r>
                        <a:rPr lang="en-US" sz="1050" dirty="0" smtClean="0"/>
                        <a:t>Health Savings Account</a:t>
                      </a:r>
                    </a:p>
                    <a:p>
                      <a:pPr lvl="0" algn="ctr"/>
                      <a:r>
                        <a:rPr lang="en-US" sz="1050" dirty="0" smtClean="0"/>
                        <a:t>Limited</a:t>
                      </a:r>
                      <a:r>
                        <a:rPr lang="en-US" sz="1050" baseline="0" dirty="0" smtClean="0"/>
                        <a:t> Purpose Flexible Spending Account</a:t>
                      </a:r>
                      <a:endParaRPr lang="en-US" sz="1050" dirty="0"/>
                    </a:p>
                  </a:txBody>
                  <a:tcPr anchor="ctr"/>
                </a:tc>
                <a:tc>
                  <a:txBody>
                    <a:bodyPr/>
                    <a:lstStyle/>
                    <a:p>
                      <a:pPr lvl="0" algn="ctr"/>
                      <a:r>
                        <a:rPr lang="en-US" sz="1050" dirty="0" smtClean="0"/>
                        <a:t>Flexible Spending Account</a:t>
                      </a:r>
                      <a:endParaRPr lang="en-US" sz="105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Flexible Spending Account</a:t>
                      </a:r>
                    </a:p>
                  </a:txBody>
                  <a:tcPr anchor="ctr">
                    <a:solidFill>
                      <a:schemeClr val="bg1">
                        <a:lumMod val="95000"/>
                      </a:schemeClr>
                    </a:solidFill>
                  </a:tcPr>
                </a:tc>
              </a:tr>
              <a:tr h="488079">
                <a:tc>
                  <a:txBody>
                    <a:bodyPr/>
                    <a:lstStyle/>
                    <a:p>
                      <a:pPr marL="628650" lvl="1" indent="-171450">
                        <a:buFont typeface="Arial" panose="020B0604020202020204" pitchFamily="34" charset="0"/>
                        <a:buChar char="•"/>
                      </a:pPr>
                      <a:r>
                        <a:rPr lang="en-US" sz="1050" dirty="0" smtClean="0"/>
                        <a:t>Primary Care Physician (PCP) </a:t>
                      </a:r>
                    </a:p>
                    <a:p>
                      <a:pPr marL="628650" lvl="1" indent="-171450">
                        <a:buFont typeface="Arial" panose="020B0604020202020204" pitchFamily="34" charset="0"/>
                        <a:buChar char="•"/>
                      </a:pPr>
                      <a:r>
                        <a:rPr lang="en-US" sz="1050" dirty="0" smtClean="0"/>
                        <a:t>Specialist </a:t>
                      </a:r>
                    </a:p>
                  </a:txBody>
                  <a:tcPr anchor="ctr">
                    <a:solidFill>
                      <a:srgbClr val="005F8F"/>
                    </a:solidFill>
                  </a:tcPr>
                </a:tc>
                <a:tc>
                  <a:txBody>
                    <a:bodyPr/>
                    <a:lstStyle/>
                    <a:p>
                      <a:pPr lvl="0" algn="ctr"/>
                      <a:r>
                        <a:rPr lang="en-US" sz="1050" dirty="0" smtClean="0"/>
                        <a:t>20% after deductible</a:t>
                      </a:r>
                      <a:endParaRPr lang="en-US" sz="1050" dirty="0"/>
                    </a:p>
                  </a:txBody>
                  <a:tcPr anchor="ctr"/>
                </a:tc>
                <a:tc>
                  <a:txBody>
                    <a:bodyPr/>
                    <a:lstStyle/>
                    <a:p>
                      <a:pPr lvl="0" algn="ctr"/>
                      <a:r>
                        <a:rPr lang="en-US" sz="1050" dirty="0" smtClean="0">
                          <a:solidFill>
                            <a:schemeClr val="tx1"/>
                          </a:solidFill>
                        </a:rPr>
                        <a:t>20% after deductible</a:t>
                      </a:r>
                      <a:endParaRPr lang="en-US" sz="1050" dirty="0">
                        <a:solidFill>
                          <a:schemeClr val="tx1"/>
                        </a:solidFill>
                      </a:endParaRPr>
                    </a:p>
                  </a:txBody>
                  <a:tcPr anchor="ctr"/>
                </a:tc>
                <a:tc>
                  <a:txBody>
                    <a:bodyPr/>
                    <a:lstStyle/>
                    <a:p>
                      <a:pPr lvl="0" algn="ctr"/>
                      <a:r>
                        <a:rPr lang="en-US" sz="1050" dirty="0" smtClean="0"/>
                        <a:t>$25 Copay </a:t>
                      </a:r>
                    </a:p>
                    <a:p>
                      <a:pPr lvl="0" algn="ctr"/>
                      <a:r>
                        <a:rPr lang="en-US" sz="1050" dirty="0" smtClean="0"/>
                        <a:t>$50 Copay </a:t>
                      </a:r>
                    </a:p>
                  </a:txBody>
                  <a:tcPr anchor="ctr">
                    <a:solidFill>
                      <a:schemeClr val="bg1">
                        <a:lumMod val="95000"/>
                      </a:schemeClr>
                    </a:solidFill>
                  </a:tcPr>
                </a:tc>
              </a:tr>
              <a:tr h="371192">
                <a:tc>
                  <a:txBody>
                    <a:bodyPr/>
                    <a:lstStyle/>
                    <a:p>
                      <a:pPr lvl="1"/>
                      <a:r>
                        <a:rPr lang="en-US" sz="1050" dirty="0" smtClean="0"/>
                        <a:t>Emergency Room</a:t>
                      </a:r>
                      <a:endParaRPr lang="en-US" sz="1050" b="1" dirty="0"/>
                    </a:p>
                  </a:txBody>
                  <a:tcPr anchor="ctr">
                    <a:solidFill>
                      <a:srgbClr val="005F8F"/>
                    </a:solidFill>
                  </a:tcPr>
                </a:tc>
                <a:tc>
                  <a:txBody>
                    <a:bodyPr/>
                    <a:lstStyle/>
                    <a:p>
                      <a:pPr lvl="0" algn="ctr"/>
                      <a:r>
                        <a:rPr lang="en-US" sz="1050" dirty="0" smtClean="0"/>
                        <a:t>20% after deductible</a:t>
                      </a:r>
                      <a:endParaRPr lang="en-US" sz="1050" dirty="0"/>
                    </a:p>
                  </a:txBody>
                  <a:tcPr anchor="ctr"/>
                </a:tc>
                <a:tc>
                  <a:txBody>
                    <a:bodyPr/>
                    <a:lstStyle/>
                    <a:p>
                      <a:pPr lvl="0" algn="ctr"/>
                      <a:r>
                        <a:rPr lang="en-US" sz="1050" dirty="0" smtClean="0"/>
                        <a:t>$150 co-pay; then 20% after deductible</a:t>
                      </a:r>
                      <a:endParaRPr lang="en-US" sz="1050" dirty="0"/>
                    </a:p>
                  </a:txBody>
                  <a:tcPr anchor="ctr"/>
                </a:tc>
                <a:tc>
                  <a:txBody>
                    <a:bodyPr/>
                    <a:lstStyle/>
                    <a:p>
                      <a:pPr lvl="0" algn="ctr"/>
                      <a:r>
                        <a:rPr lang="en-US" sz="1050" dirty="0" smtClean="0"/>
                        <a:t>$150 Copay</a:t>
                      </a:r>
                      <a:endParaRPr lang="en-US" sz="1050" dirty="0"/>
                    </a:p>
                  </a:txBody>
                  <a:tcPr anchor="ctr">
                    <a:solidFill>
                      <a:schemeClr val="bg1">
                        <a:lumMod val="95000"/>
                      </a:schemeClr>
                    </a:solidFill>
                  </a:tcPr>
                </a:tc>
              </a:tr>
              <a:tr h="280299">
                <a:tc>
                  <a:txBody>
                    <a:bodyPr/>
                    <a:lstStyle/>
                    <a:p>
                      <a:pPr lvl="1"/>
                      <a:r>
                        <a:rPr lang="en-US" sz="1050" dirty="0" smtClean="0"/>
                        <a:t>Urgent Care</a:t>
                      </a:r>
                      <a:endParaRPr lang="en-US" sz="1050" b="1" dirty="0"/>
                    </a:p>
                  </a:txBody>
                  <a:tcPr anchor="ctr">
                    <a:solidFill>
                      <a:srgbClr val="005F8F"/>
                    </a:solidFill>
                  </a:tcPr>
                </a:tc>
                <a:tc>
                  <a:txBody>
                    <a:bodyPr/>
                    <a:lstStyle/>
                    <a:p>
                      <a:pPr lvl="0" algn="ctr"/>
                      <a:r>
                        <a:rPr lang="en-US" sz="1050" dirty="0" smtClean="0"/>
                        <a:t>20% after deductible</a:t>
                      </a:r>
                      <a:endParaRPr lang="en-US" sz="105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rPr>
                        <a:t>20% after deductible</a:t>
                      </a:r>
                    </a:p>
                  </a:txBody>
                  <a:tcPr anchor="ctr"/>
                </a:tc>
                <a:tc>
                  <a:txBody>
                    <a:bodyPr/>
                    <a:lstStyle/>
                    <a:p>
                      <a:pPr lvl="0" algn="ctr"/>
                      <a:r>
                        <a:rPr lang="en-US" sz="1050" dirty="0" smtClean="0"/>
                        <a:t>$50 Copay</a:t>
                      </a:r>
                      <a:endParaRPr lang="en-US" sz="1050" dirty="0"/>
                    </a:p>
                  </a:txBody>
                  <a:tcPr anchor="ctr">
                    <a:solidFill>
                      <a:schemeClr val="bg1">
                        <a:lumMod val="95000"/>
                      </a:schemeClr>
                    </a:solidFill>
                  </a:tcPr>
                </a:tc>
              </a:tr>
              <a:tr h="1548595">
                <a:tc>
                  <a:txBody>
                    <a:bodyPr/>
                    <a:lstStyle/>
                    <a:p>
                      <a:pPr lvl="1"/>
                      <a:r>
                        <a:rPr lang="en-US" sz="1050" b="1" dirty="0" err="1" smtClean="0"/>
                        <a:t>Telehealth</a:t>
                      </a:r>
                      <a:endParaRPr lang="en-US" sz="1050" b="1"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Virtual Care</a:t>
                      </a:r>
                      <a:endParaRPr lang="en-US" sz="1050" b="1" dirty="0" smtClean="0"/>
                    </a:p>
                    <a:p>
                      <a:pPr lvl="1"/>
                      <a:endParaRPr lang="en-US" sz="1050" b="1" dirty="0"/>
                    </a:p>
                  </a:txBody>
                  <a:tcPr anchor="ctr">
                    <a:solidFill>
                      <a:srgbClr val="005F8F"/>
                    </a:solidFill>
                  </a:tcPr>
                </a:tc>
                <a:tc>
                  <a:txBody>
                    <a:bodyPr/>
                    <a:lstStyle/>
                    <a:p>
                      <a:pPr lvl="0" algn="ctr"/>
                      <a:r>
                        <a:rPr lang="en-US" sz="1050" dirty="0" err="1" smtClean="0">
                          <a:solidFill>
                            <a:srgbClr val="FF0000"/>
                          </a:solidFill>
                        </a:rPr>
                        <a:t>Teladoc</a:t>
                      </a:r>
                      <a:r>
                        <a:rPr lang="en-US" sz="1050" baseline="0" dirty="0" smtClean="0">
                          <a:solidFill>
                            <a:srgbClr val="FF0000"/>
                          </a:solidFill>
                        </a:rPr>
                        <a:t> Virtual Primary Care</a:t>
                      </a:r>
                    </a:p>
                    <a:p>
                      <a:pPr lvl="0" algn="ctr"/>
                      <a:r>
                        <a:rPr lang="en-US" sz="1050" baseline="0" dirty="0" smtClean="0">
                          <a:solidFill>
                            <a:srgbClr val="FF0000"/>
                          </a:solidFill>
                        </a:rPr>
                        <a:t>PCP </a:t>
                      </a:r>
                      <a:r>
                        <a:rPr lang="en-US" sz="1050" baseline="0" dirty="0" smtClean="0">
                          <a:solidFill>
                            <a:srgbClr val="FF0000"/>
                          </a:solidFill>
                        </a:rPr>
                        <a:t>visit</a:t>
                      </a:r>
                      <a:endParaRPr lang="en-US" sz="1050" baseline="0" dirty="0" smtClean="0">
                        <a:solidFill>
                          <a:srgbClr val="FF0000"/>
                        </a:solidFill>
                      </a:endParaRPr>
                    </a:p>
                    <a:p>
                      <a:pPr lvl="0" algn="ctr"/>
                      <a:r>
                        <a:rPr lang="en-US" sz="1050" baseline="0" dirty="0" smtClean="0">
                          <a:solidFill>
                            <a:srgbClr val="FF0000"/>
                          </a:solidFill>
                        </a:rPr>
                        <a:t>General Medicine </a:t>
                      </a:r>
                    </a:p>
                    <a:p>
                      <a:pPr lvl="0" algn="ctr"/>
                      <a:r>
                        <a:rPr lang="en-US" sz="1050" baseline="0" dirty="0" smtClean="0">
                          <a:solidFill>
                            <a:srgbClr val="FF0000"/>
                          </a:solidFill>
                        </a:rPr>
                        <a:t>Dermatology </a:t>
                      </a:r>
                      <a:endParaRPr lang="en-US" sz="1050" baseline="0" dirty="0" smtClean="0">
                        <a:solidFill>
                          <a:srgbClr val="FF0000"/>
                        </a:solidFill>
                      </a:endParaRPr>
                    </a:p>
                    <a:p>
                      <a:pPr lvl="0" algn="ctr"/>
                      <a:r>
                        <a:rPr lang="en-US" sz="1050" baseline="0" dirty="0" smtClean="0">
                          <a:solidFill>
                            <a:srgbClr val="FF0000"/>
                          </a:solidFill>
                        </a:rPr>
                        <a:t>20% after deductible</a:t>
                      </a:r>
                      <a:endParaRPr lang="en-US" sz="1050" baseline="0" dirty="0" smtClean="0">
                        <a:solidFill>
                          <a:srgbClr val="FF0000"/>
                        </a:solidFill>
                      </a:endParaRPr>
                    </a:p>
                    <a:p>
                      <a:pPr lvl="0" algn="ctr"/>
                      <a:endParaRPr lang="en-US" sz="1050" dirty="0">
                        <a:solidFill>
                          <a:schemeClr val="tx1"/>
                        </a:solidFill>
                      </a:endParaRPr>
                    </a:p>
                  </a:txBody>
                  <a:tcPr anchor="ctr"/>
                </a:tc>
                <a:tc>
                  <a:txBody>
                    <a:bodyPr/>
                    <a:lstStyle/>
                    <a:p>
                      <a:pPr lvl="0" algn="ctr"/>
                      <a:r>
                        <a:rPr lang="en-US" sz="1050" dirty="0" err="1" smtClean="0">
                          <a:solidFill>
                            <a:srgbClr val="FF0000"/>
                          </a:solidFill>
                        </a:rPr>
                        <a:t>Teladoc</a:t>
                      </a:r>
                      <a:r>
                        <a:rPr lang="en-US" sz="1050" baseline="0" dirty="0" smtClean="0">
                          <a:solidFill>
                            <a:srgbClr val="FF0000"/>
                          </a:solidFill>
                        </a:rPr>
                        <a:t> Virtual Primary Care</a:t>
                      </a:r>
                    </a:p>
                    <a:p>
                      <a:pPr lvl="0" algn="ctr"/>
                      <a:r>
                        <a:rPr lang="en-US" sz="1050" baseline="0" dirty="0" smtClean="0">
                          <a:solidFill>
                            <a:srgbClr val="FF0000"/>
                          </a:solidFill>
                        </a:rPr>
                        <a:t>PCP </a:t>
                      </a:r>
                      <a:r>
                        <a:rPr lang="en-US" sz="1050" baseline="0" dirty="0" smtClean="0">
                          <a:solidFill>
                            <a:srgbClr val="FF0000"/>
                          </a:solidFill>
                        </a:rPr>
                        <a:t>visit</a:t>
                      </a:r>
                      <a:endParaRPr lang="en-US" sz="1050" baseline="0" dirty="0" smtClean="0">
                        <a:solidFill>
                          <a:srgbClr val="FF0000"/>
                        </a:solidFill>
                      </a:endParaRPr>
                    </a:p>
                    <a:p>
                      <a:pPr lvl="0" algn="ctr"/>
                      <a:r>
                        <a:rPr lang="en-US" sz="1050" baseline="0" dirty="0" smtClean="0">
                          <a:solidFill>
                            <a:srgbClr val="FF0000"/>
                          </a:solidFill>
                        </a:rPr>
                        <a:t>General Medicine </a:t>
                      </a:r>
                    </a:p>
                    <a:p>
                      <a:pPr lvl="0" algn="ctr"/>
                      <a:r>
                        <a:rPr lang="en-US" sz="1050" baseline="0" dirty="0" smtClean="0">
                          <a:solidFill>
                            <a:srgbClr val="FF0000"/>
                          </a:solidFill>
                        </a:rPr>
                        <a:t>Dermatology </a:t>
                      </a:r>
                      <a:endParaRPr lang="en-US" sz="1050" baseline="0" dirty="0" smtClean="0">
                        <a:solidFill>
                          <a:srgbClr val="FF0000"/>
                        </a:solidFill>
                      </a:endParaRPr>
                    </a:p>
                    <a:p>
                      <a:pPr lvl="0" algn="ctr"/>
                      <a:r>
                        <a:rPr lang="en-US" sz="1050" baseline="0" dirty="0" smtClean="0">
                          <a:solidFill>
                            <a:srgbClr val="FF0000"/>
                          </a:solidFill>
                        </a:rPr>
                        <a:t>20% after deductible</a:t>
                      </a:r>
                      <a:endParaRPr lang="en-US" sz="1050" baseline="0" dirty="0" smtClean="0">
                        <a:solidFill>
                          <a:srgbClr val="FF0000"/>
                        </a:solidFill>
                      </a:endParaRPr>
                    </a:p>
                    <a:p>
                      <a:pPr lvl="0" algn="ctr"/>
                      <a:endParaRPr lang="en-US" sz="1050" dirty="0">
                        <a:solidFill>
                          <a:schemeClr val="tx1"/>
                        </a:solidFill>
                      </a:endParaRPr>
                    </a:p>
                  </a:txBody>
                  <a:tcPr anchor="ctr"/>
                </a:tc>
                <a:tc>
                  <a:txBody>
                    <a:bodyPr/>
                    <a:lstStyle/>
                    <a:p>
                      <a:pPr lvl="0" algn="ctr"/>
                      <a:r>
                        <a:rPr lang="en-US" sz="1050" dirty="0" err="1" smtClean="0"/>
                        <a:t>MDLive</a:t>
                      </a:r>
                      <a:endParaRPr lang="en-US" sz="1050" dirty="0" smtClean="0"/>
                    </a:p>
                    <a:p>
                      <a:pPr lvl="0" algn="ctr"/>
                      <a:r>
                        <a:rPr lang="en-US" sz="1050" dirty="0" smtClean="0"/>
                        <a:t>$48/visit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$0 Copay</a:t>
                      </a:r>
                    </a:p>
                    <a:p>
                      <a:pPr lvl="0" algn="ctr"/>
                      <a:endParaRPr lang="en-US" sz="1050" dirty="0"/>
                    </a:p>
                  </a:txBody>
                  <a:tcPr anchor="ctr">
                    <a:solidFill>
                      <a:schemeClr val="bg1">
                        <a:lumMod val="95000"/>
                      </a:schemeClr>
                    </a:solidFill>
                  </a:tcPr>
                </a:tc>
              </a:tr>
            </a:tbl>
          </a:graphicData>
        </a:graphic>
      </p:graphicFrame>
    </p:spTree>
    <p:extLst>
      <p:ext uri="{BB962C8B-B14F-4D97-AF65-F5344CB8AC3E}">
        <p14:creationId xmlns:p14="http://schemas.microsoft.com/office/powerpoint/2010/main" val="51759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Teladoc</a:t>
            </a:r>
            <a:r>
              <a:rPr lang="en-US" dirty="0" smtClean="0"/>
              <a:t> Health – Virtual Primary Care</a:t>
            </a:r>
            <a:endParaRPr lang="en-US" dirty="0"/>
          </a:p>
        </p:txBody>
      </p:sp>
      <p:pic>
        <p:nvPicPr>
          <p:cNvPr id="5" name="Picture 4"/>
          <p:cNvPicPr>
            <a:picLocks noChangeAspect="1"/>
          </p:cNvPicPr>
          <p:nvPr/>
        </p:nvPicPr>
        <p:blipFill>
          <a:blip r:embed="rId3"/>
          <a:stretch>
            <a:fillRect/>
          </a:stretch>
        </p:blipFill>
        <p:spPr>
          <a:xfrm>
            <a:off x="1550020" y="1342663"/>
            <a:ext cx="8763023" cy="5081256"/>
          </a:xfrm>
          <a:prstGeom prst="rect">
            <a:avLst/>
          </a:prstGeom>
        </p:spPr>
      </p:pic>
    </p:spTree>
    <p:extLst>
      <p:ext uri="{BB962C8B-B14F-4D97-AF65-F5344CB8AC3E}">
        <p14:creationId xmlns:p14="http://schemas.microsoft.com/office/powerpoint/2010/main" val="172352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Kaiser </a:t>
            </a:r>
            <a:r>
              <a:rPr lang="en-US" dirty="0"/>
              <a:t>Plan Design </a:t>
            </a:r>
            <a:r>
              <a:rPr lang="en-US" dirty="0" smtClean="0"/>
              <a:t>Changes </a:t>
            </a:r>
            <a:r>
              <a:rPr lang="en-US" dirty="0">
                <a:solidFill>
                  <a:srgbClr val="FF0000"/>
                </a:solidFill>
              </a:rPr>
              <a:t>	</a:t>
            </a:r>
          </a:p>
        </p:txBody>
      </p:sp>
      <p:sp>
        <p:nvSpPr>
          <p:cNvPr id="4" name="Rectangle 3"/>
          <p:cNvSpPr/>
          <p:nvPr/>
        </p:nvSpPr>
        <p:spPr>
          <a:xfrm>
            <a:off x="711200" y="1208881"/>
            <a:ext cx="10901680" cy="3639458"/>
          </a:xfrm>
          <a:prstGeom prst="rect">
            <a:avLst/>
          </a:prstGeom>
        </p:spPr>
        <p:txBody>
          <a:bodyPr wrap="square">
            <a:spAutoFit/>
          </a:bodyPr>
          <a:lstStyle/>
          <a:p>
            <a:r>
              <a:rPr lang="en-US" sz="2000" b="1" dirty="0"/>
              <a:t>Effective January 1, 2025</a:t>
            </a:r>
          </a:p>
          <a:p>
            <a:endParaRPr lang="en-US" sz="2000" dirty="0">
              <a:solidFill>
                <a:srgbClr val="078694"/>
              </a:solidFill>
            </a:endParaRPr>
          </a:p>
          <a:p>
            <a:r>
              <a:rPr lang="en-US" sz="2000" b="1" dirty="0">
                <a:solidFill>
                  <a:srgbClr val="078694"/>
                </a:solidFill>
              </a:rPr>
              <a:t>Basic Plan (Employee Only) Changes</a:t>
            </a:r>
          </a:p>
          <a:p>
            <a:endParaRPr lang="en-US" sz="1050" b="1" dirty="0">
              <a:solidFill>
                <a:srgbClr val="078694"/>
              </a:solidFill>
            </a:endParaRPr>
          </a:p>
          <a:p>
            <a:pPr marL="285750" indent="-285750">
              <a:buClr>
                <a:srgbClr val="078694"/>
              </a:buClr>
              <a:buFont typeface="Wingdings 3" panose="05040102010807070707" pitchFamily="18" charset="2"/>
              <a:buChar char=""/>
            </a:pPr>
            <a:r>
              <a:rPr lang="en-US" sz="2000" dirty="0"/>
              <a:t>The Kaiser Basic Plan, Employee Only medical tier will no longer be offered at the ACA Safe Harbor affordability calculation effective January 1, 2025</a:t>
            </a:r>
          </a:p>
          <a:p>
            <a:pPr marL="285750" indent="-285750">
              <a:buClr>
                <a:srgbClr val="078694"/>
              </a:buClr>
              <a:buFont typeface="Wingdings 3" panose="05040102010807070707" pitchFamily="18" charset="2"/>
              <a:buChar char=""/>
            </a:pPr>
            <a:endParaRPr lang="en-US" sz="2000" b="1" dirty="0">
              <a:solidFill>
                <a:srgbClr val="078694"/>
              </a:solidFill>
            </a:endParaRPr>
          </a:p>
          <a:p>
            <a:pPr>
              <a:buClr>
                <a:srgbClr val="078694"/>
              </a:buClr>
            </a:pPr>
            <a:r>
              <a:rPr lang="en-US" sz="2000" b="1" dirty="0"/>
              <a:t>What this means for you: </a:t>
            </a:r>
            <a:r>
              <a:rPr lang="en-US" sz="2000" dirty="0" smtClean="0"/>
              <a:t>Starting in 2025, associates who are enrolled in the Kaiser Basic Plan (Employee Only) will no longer benefit from premiums that meet the ACA Safe Harbor affordability standards. This could result in higher premiums for employees, meaning you may need to pay more out of pocket for your monthly insurance costs. It’s important to evaluate other available options to ensure your healthcare plans fits within your budget. </a:t>
            </a:r>
            <a:endParaRPr lang="en-US" sz="2000" b="1" dirty="0"/>
          </a:p>
        </p:txBody>
      </p:sp>
    </p:spTree>
    <p:extLst>
      <p:ext uri="{BB962C8B-B14F-4D97-AF65-F5344CB8AC3E}">
        <p14:creationId xmlns:p14="http://schemas.microsoft.com/office/powerpoint/2010/main" val="2409188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MetLife Supplemental Medical – New &amp; Changing</a:t>
            </a:r>
            <a:endParaRPr lang="en-US" dirty="0">
              <a:latin typeface="+mn-lt"/>
            </a:endParaRPr>
          </a:p>
        </p:txBody>
      </p:sp>
      <p:sp>
        <p:nvSpPr>
          <p:cNvPr id="7" name="Rectangle 6"/>
          <p:cNvSpPr/>
          <p:nvPr/>
        </p:nvSpPr>
        <p:spPr>
          <a:xfrm>
            <a:off x="567508" y="1251571"/>
            <a:ext cx="11193961" cy="5909310"/>
          </a:xfrm>
          <a:prstGeom prst="rect">
            <a:avLst/>
          </a:prstGeom>
        </p:spPr>
        <p:txBody>
          <a:bodyPr wrap="square">
            <a:spAutoFit/>
          </a:bodyPr>
          <a:lstStyle/>
          <a:p>
            <a:r>
              <a:rPr lang="en-US" b="1" dirty="0" smtClean="0"/>
              <a:t>Effective January 1, 2025</a:t>
            </a:r>
          </a:p>
          <a:p>
            <a:endParaRPr lang="en-US" b="1" dirty="0"/>
          </a:p>
          <a:p>
            <a:r>
              <a:rPr lang="en-US" b="1" dirty="0" smtClean="0">
                <a:solidFill>
                  <a:srgbClr val="078694"/>
                </a:solidFill>
              </a:rPr>
              <a:t>Plan Carrier Change </a:t>
            </a:r>
            <a:endParaRPr lang="en-US" b="1" dirty="0">
              <a:solidFill>
                <a:srgbClr val="078694"/>
              </a:solidFill>
            </a:endParaRPr>
          </a:p>
          <a:p>
            <a:r>
              <a:rPr lang="en-US" dirty="0" smtClean="0"/>
              <a:t>The Supplemental medical plans will transition from Cigna to MetLife, beginning in 2025. This change includes several plan design enhancements and a reduction in monthly premiums. </a:t>
            </a:r>
          </a:p>
          <a:p>
            <a:r>
              <a:rPr lang="en-US" b="1" dirty="0" smtClean="0"/>
              <a:t>Important Note:  </a:t>
            </a:r>
            <a:r>
              <a:rPr lang="en-US" dirty="0" smtClean="0"/>
              <a:t>All claims incurred prior to 1/1/2025 must be filed with Cigna.</a:t>
            </a:r>
            <a:endParaRPr lang="en-US" b="1" dirty="0" smtClean="0"/>
          </a:p>
          <a:p>
            <a:endParaRPr lang="en-US" dirty="0"/>
          </a:p>
          <a:p>
            <a:r>
              <a:rPr lang="en-US" b="1" dirty="0" smtClean="0">
                <a:solidFill>
                  <a:srgbClr val="078694"/>
                </a:solidFill>
              </a:rPr>
              <a:t>Plan Design Enhancements</a:t>
            </a:r>
            <a:endParaRPr lang="en-US" b="1" dirty="0" smtClean="0">
              <a:solidFill>
                <a:prstClr val="black"/>
              </a:solidFill>
            </a:endParaRPr>
          </a:p>
          <a:p>
            <a:r>
              <a:rPr lang="en-US" b="1" dirty="0" smtClean="0">
                <a:solidFill>
                  <a:prstClr val="black"/>
                </a:solidFill>
              </a:rPr>
              <a:t>Accident </a:t>
            </a:r>
            <a:r>
              <a:rPr lang="en-US" b="1" dirty="0">
                <a:solidFill>
                  <a:prstClr val="black"/>
                </a:solidFill>
              </a:rPr>
              <a:t>Insurance:</a:t>
            </a:r>
            <a:endParaRPr lang="en-US" sz="1100" dirty="0"/>
          </a:p>
          <a:p>
            <a:pPr marL="342900" lvl="0" indent="-342900">
              <a:buClr>
                <a:srgbClr val="078694"/>
              </a:buClr>
              <a:buFont typeface="Wingdings 3" panose="05040102010807070707" pitchFamily="18" charset="2"/>
              <a:buChar char=""/>
            </a:pPr>
            <a:r>
              <a:rPr lang="en-US" dirty="0" smtClean="0">
                <a:solidFill>
                  <a:prstClr val="black"/>
                </a:solidFill>
              </a:rPr>
              <a:t>Increased </a:t>
            </a:r>
            <a:r>
              <a:rPr lang="en-US" dirty="0">
                <a:solidFill>
                  <a:prstClr val="black"/>
                </a:solidFill>
              </a:rPr>
              <a:t>dislocation, fracture, </a:t>
            </a:r>
            <a:r>
              <a:rPr lang="en-US" dirty="0" smtClean="0">
                <a:solidFill>
                  <a:prstClr val="black"/>
                </a:solidFill>
              </a:rPr>
              <a:t>surgical </a:t>
            </a:r>
            <a:r>
              <a:rPr lang="en-US" dirty="0">
                <a:solidFill>
                  <a:prstClr val="black"/>
                </a:solidFill>
              </a:rPr>
              <a:t>and holistic </a:t>
            </a:r>
            <a:r>
              <a:rPr lang="en-US" dirty="0" smtClean="0">
                <a:solidFill>
                  <a:prstClr val="black"/>
                </a:solidFill>
              </a:rPr>
              <a:t>benefits. </a:t>
            </a:r>
          </a:p>
          <a:p>
            <a:pPr lvl="0">
              <a:buClr>
                <a:srgbClr val="078694"/>
              </a:buClr>
            </a:pPr>
            <a:endParaRPr lang="en-US" b="1" dirty="0" smtClean="0">
              <a:solidFill>
                <a:prstClr val="black"/>
              </a:solidFill>
            </a:endParaRPr>
          </a:p>
          <a:p>
            <a:pPr lvl="0">
              <a:buClr>
                <a:srgbClr val="078694"/>
              </a:buClr>
            </a:pPr>
            <a:r>
              <a:rPr lang="en-US" b="1" dirty="0" smtClean="0">
                <a:solidFill>
                  <a:prstClr val="black"/>
                </a:solidFill>
              </a:rPr>
              <a:t>Critical Illness: </a:t>
            </a:r>
          </a:p>
          <a:p>
            <a:pPr marL="342900" lvl="0" indent="-342900">
              <a:buClr>
                <a:srgbClr val="078694"/>
              </a:buClr>
              <a:buFont typeface="Wingdings 3" panose="05040102010807070707" pitchFamily="18" charset="2"/>
              <a:buChar char=""/>
            </a:pPr>
            <a:r>
              <a:rPr lang="en-US" dirty="0" smtClean="0"/>
              <a:t>Reduced </a:t>
            </a:r>
            <a:r>
              <a:rPr lang="en-US" dirty="0"/>
              <a:t>recurrence separation </a:t>
            </a:r>
            <a:r>
              <a:rPr lang="en-US" dirty="0" smtClean="0"/>
              <a:t>periods</a:t>
            </a:r>
          </a:p>
          <a:p>
            <a:pPr marL="342900" lvl="0" indent="-342900">
              <a:buClr>
                <a:srgbClr val="078694"/>
              </a:buClr>
              <a:buFont typeface="Wingdings 3" panose="05040102010807070707" pitchFamily="18" charset="2"/>
              <a:buChar char=""/>
            </a:pPr>
            <a:r>
              <a:rPr lang="en-US" dirty="0" smtClean="0"/>
              <a:t>Increased </a:t>
            </a:r>
            <a:r>
              <a:rPr lang="en-US" dirty="0"/>
              <a:t>maximum payouts </a:t>
            </a:r>
            <a:r>
              <a:rPr lang="en-US" dirty="0" smtClean="0"/>
              <a:t>allowed and expanded coverage for </a:t>
            </a:r>
            <a:r>
              <a:rPr lang="en-US" dirty="0"/>
              <a:t>existing cardiac, cancer and specified </a:t>
            </a:r>
            <a:r>
              <a:rPr lang="en-US" dirty="0" smtClean="0"/>
              <a:t>diseases.</a:t>
            </a:r>
          </a:p>
          <a:p>
            <a:pPr marL="342900" lvl="0" indent="-342900">
              <a:buClr>
                <a:srgbClr val="078694"/>
              </a:buClr>
              <a:buFont typeface="Wingdings 3" panose="05040102010807070707" pitchFamily="18" charset="2"/>
              <a:buChar char=""/>
            </a:pPr>
            <a:r>
              <a:rPr lang="en-US" dirty="0" smtClean="0"/>
              <a:t>Inclusion </a:t>
            </a:r>
            <a:r>
              <a:rPr lang="en-US" dirty="0"/>
              <a:t>of infectious diseases, mental health and childhood </a:t>
            </a:r>
            <a:r>
              <a:rPr lang="en-US" dirty="0" smtClean="0"/>
              <a:t>illnesses. </a:t>
            </a:r>
          </a:p>
          <a:p>
            <a:endParaRPr lang="en-US" b="1" dirty="0" smtClean="0"/>
          </a:p>
          <a:p>
            <a:r>
              <a:rPr lang="en-US" b="1" dirty="0" smtClean="0"/>
              <a:t>Hospital Indemnity:  </a:t>
            </a:r>
          </a:p>
          <a:p>
            <a:pPr marL="342900" lvl="0" indent="-342900">
              <a:buClr>
                <a:srgbClr val="078694"/>
              </a:buClr>
              <a:buFont typeface="Wingdings 3" panose="05040102010807070707" pitchFamily="18" charset="2"/>
              <a:buChar char=""/>
            </a:pPr>
            <a:r>
              <a:rPr lang="en-US" dirty="0" smtClean="0"/>
              <a:t>Elimination of waiting periods between hospital stays for benefit payouts.</a:t>
            </a:r>
          </a:p>
          <a:p>
            <a:pPr marL="342900" lvl="0" indent="-342900">
              <a:buClr>
                <a:srgbClr val="078694"/>
              </a:buClr>
              <a:buFont typeface="Wingdings 3" panose="05040102010807070707" pitchFamily="18" charset="2"/>
              <a:buChar char=""/>
            </a:pPr>
            <a:r>
              <a:rPr lang="en-US" dirty="0" smtClean="0"/>
              <a:t>Extended hospital confinement duration. </a:t>
            </a:r>
          </a:p>
          <a:p>
            <a:pPr marL="342900" lvl="0" indent="-342900">
              <a:buClr>
                <a:srgbClr val="078694"/>
              </a:buClr>
              <a:buFont typeface="Wingdings 3" panose="05040102010807070707" pitchFamily="18" charset="2"/>
              <a:buChar char=""/>
            </a:pPr>
            <a:r>
              <a:rPr lang="en-US" dirty="0" smtClean="0"/>
              <a:t>Inclusion of benefits for newborn care.  </a:t>
            </a:r>
            <a:endParaRPr lang="en-US" dirty="0"/>
          </a:p>
          <a:p>
            <a:endParaRPr lang="en-US" dirty="0"/>
          </a:p>
        </p:txBody>
      </p:sp>
    </p:spTree>
    <p:extLst>
      <p:ext uri="{BB962C8B-B14F-4D97-AF65-F5344CB8AC3E}">
        <p14:creationId xmlns:p14="http://schemas.microsoft.com/office/powerpoint/2010/main" val="225110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Medical Options - MetLife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4978668"/>
              </p:ext>
            </p:extLst>
          </p:nvPr>
        </p:nvGraphicFramePr>
        <p:xfrm>
          <a:off x="261258" y="1359745"/>
          <a:ext cx="8007532" cy="5367469"/>
        </p:xfrm>
        <a:graphic>
          <a:graphicData uri="http://schemas.openxmlformats.org/drawingml/2006/table">
            <a:tbl>
              <a:tblPr firstRow="1" bandRow="1">
                <a:tableStyleId>{5C22544A-7EE6-4342-B048-85BDC9FD1C3A}</a:tableStyleId>
              </a:tblPr>
              <a:tblGrid>
                <a:gridCol w="2001883"/>
                <a:gridCol w="2001883"/>
                <a:gridCol w="2001883"/>
                <a:gridCol w="2001883"/>
              </a:tblGrid>
              <a:tr h="359880">
                <a:tc gridSpan="4">
                  <a:txBody>
                    <a:bodyPr/>
                    <a:lstStyle/>
                    <a:p>
                      <a:pPr algn="ctr"/>
                      <a:r>
                        <a:rPr lang="en-US" sz="2000" dirty="0" smtClean="0">
                          <a:solidFill>
                            <a:schemeClr val="bg1"/>
                          </a:solidFill>
                        </a:rPr>
                        <a:t>Supplemental Medical</a:t>
                      </a:r>
                      <a:r>
                        <a:rPr lang="en-US" sz="2000" baseline="0" dirty="0" smtClean="0">
                          <a:solidFill>
                            <a:schemeClr val="bg1"/>
                          </a:solidFill>
                        </a:rPr>
                        <a:t> Options</a:t>
                      </a:r>
                      <a:endParaRPr lang="en-US" sz="2000" dirty="0">
                        <a:solidFill>
                          <a:schemeClr val="bg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lnT w="38100" cap="flat" cmpd="sng" algn="ctr">
                      <a:solidFill>
                        <a:srgbClr val="004F82"/>
                      </a:solidFill>
                      <a:prstDash val="solid"/>
                      <a:round/>
                      <a:headEnd type="none" w="med" len="med"/>
                      <a:tailEnd type="none" w="med" len="med"/>
                    </a:lnT>
                    <a:solidFill>
                      <a:srgbClr val="015788"/>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10194">
                <a:tc>
                  <a:txBody>
                    <a:bodyPr/>
                    <a:lstStyle/>
                    <a:p>
                      <a:r>
                        <a:rPr lang="en-US" sz="1600" b="1" dirty="0" smtClean="0">
                          <a:solidFill>
                            <a:schemeClr val="bg1"/>
                          </a:solidFill>
                        </a:rPr>
                        <a:t>Plan Features</a:t>
                      </a:r>
                      <a:endParaRPr lang="en-US" sz="1600" b="1" dirty="0">
                        <a:solidFill>
                          <a:schemeClr val="bg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rgbClr val="015788"/>
                    </a:solidFill>
                  </a:tcPr>
                </a:tc>
                <a:tc>
                  <a:txBody>
                    <a:bodyPr/>
                    <a:lstStyle/>
                    <a:p>
                      <a:pPr algn="ctr"/>
                      <a:r>
                        <a:rPr lang="en-US" sz="1600" b="1" dirty="0" smtClean="0">
                          <a:solidFill>
                            <a:schemeClr val="bg1"/>
                          </a:solidFill>
                        </a:rPr>
                        <a:t>Accident Insurance</a:t>
                      </a:r>
                      <a:endParaRPr lang="en-US" sz="1600" b="1" dirty="0">
                        <a:solidFill>
                          <a:schemeClr val="bg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rgbClr val="018790"/>
                    </a:solidFill>
                  </a:tcPr>
                </a:tc>
                <a:tc>
                  <a:txBody>
                    <a:bodyPr/>
                    <a:lstStyle/>
                    <a:p>
                      <a:pPr algn="ctr"/>
                      <a:r>
                        <a:rPr lang="en-US" sz="1600" b="1" dirty="0" smtClean="0">
                          <a:solidFill>
                            <a:schemeClr val="bg1"/>
                          </a:solidFill>
                        </a:rPr>
                        <a:t>Hospital Care</a:t>
                      </a:r>
                      <a:endParaRPr lang="en-US" sz="1600" b="1" dirty="0">
                        <a:solidFill>
                          <a:schemeClr val="bg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rgbClr val="01286B"/>
                    </a:solidFill>
                  </a:tcPr>
                </a:tc>
                <a:tc>
                  <a:txBody>
                    <a:bodyPr/>
                    <a:lstStyle/>
                    <a:p>
                      <a:pPr algn="ctr"/>
                      <a:r>
                        <a:rPr lang="en-US" sz="1600" b="1" dirty="0" smtClean="0">
                          <a:solidFill>
                            <a:schemeClr val="bg1"/>
                          </a:solidFill>
                        </a:rPr>
                        <a:t>Critical Illness</a:t>
                      </a:r>
                      <a:endParaRPr lang="en-US" sz="1600" b="1" dirty="0">
                        <a:solidFill>
                          <a:schemeClr val="bg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rgbClr val="0070C0"/>
                    </a:solidFill>
                  </a:tcPr>
                </a:tc>
              </a:tr>
              <a:tr h="1079640">
                <a:tc>
                  <a:txBody>
                    <a:bodyPr/>
                    <a:lstStyle/>
                    <a:p>
                      <a:r>
                        <a:rPr lang="en-US" sz="1600" b="1" dirty="0" smtClean="0">
                          <a:solidFill>
                            <a:schemeClr val="bg1"/>
                          </a:solidFill>
                        </a:rPr>
                        <a:t>Coverage</a:t>
                      </a:r>
                      <a:endParaRPr lang="en-US" sz="1600" b="1" dirty="0">
                        <a:solidFill>
                          <a:schemeClr val="bg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rgbClr val="015788"/>
                    </a:solidFill>
                  </a:tcPr>
                </a:tc>
                <a:tc>
                  <a:txBody>
                    <a:bodyPr/>
                    <a:lstStyle/>
                    <a:p>
                      <a:pPr algn="ctr"/>
                      <a:r>
                        <a:rPr lang="en-US" sz="1600" b="0" dirty="0" smtClean="0">
                          <a:solidFill>
                            <a:schemeClr val="tx1"/>
                          </a:solidFill>
                        </a:rPr>
                        <a:t>Fracture, Burn,</a:t>
                      </a:r>
                      <a:r>
                        <a:rPr lang="en-US" sz="1600" b="0" baseline="0" dirty="0" smtClean="0">
                          <a:solidFill>
                            <a:schemeClr val="tx1"/>
                          </a:solidFill>
                        </a:rPr>
                        <a:t> Ligament Damage, Concussion, +</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c>
                  <a:txBody>
                    <a:bodyPr/>
                    <a:lstStyle/>
                    <a:p>
                      <a:pPr algn="ctr"/>
                      <a:r>
                        <a:rPr lang="en-US" sz="1600" b="0" dirty="0" smtClean="0">
                          <a:solidFill>
                            <a:schemeClr val="tx1"/>
                          </a:solidFill>
                        </a:rPr>
                        <a:t>Expenses associated</a:t>
                      </a:r>
                      <a:r>
                        <a:rPr lang="en-US" sz="1600" b="0" baseline="0" dirty="0" smtClean="0">
                          <a:solidFill>
                            <a:schemeClr val="tx1"/>
                          </a:solidFill>
                        </a:rPr>
                        <a:t> with a qualifying hospitalization</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c>
                  <a:txBody>
                    <a:bodyPr/>
                    <a:lstStyle/>
                    <a:p>
                      <a:pPr algn="ctr"/>
                      <a:r>
                        <a:rPr lang="en-US" sz="1600" b="0" dirty="0" smtClean="0">
                          <a:solidFill>
                            <a:schemeClr val="tx1"/>
                          </a:solidFill>
                        </a:rPr>
                        <a:t>Heart Attack,</a:t>
                      </a:r>
                      <a:r>
                        <a:rPr lang="en-US" sz="1600" b="0" baseline="0" dirty="0" smtClean="0">
                          <a:solidFill>
                            <a:schemeClr val="tx1"/>
                          </a:solidFill>
                        </a:rPr>
                        <a:t> Stroke, Cancer, End Stage Renal Failure, +</a:t>
                      </a: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r>
              <a:tr h="696279">
                <a:tc>
                  <a:txBody>
                    <a:bodyPr/>
                    <a:lstStyle/>
                    <a:p>
                      <a:r>
                        <a:rPr lang="en-US" sz="1600" b="1" dirty="0" smtClean="0">
                          <a:solidFill>
                            <a:schemeClr val="bg1"/>
                          </a:solidFill>
                        </a:rPr>
                        <a:t>Options</a:t>
                      </a:r>
                      <a:endParaRPr lang="en-US" sz="1600" b="1" dirty="0">
                        <a:solidFill>
                          <a:schemeClr val="bg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rgbClr val="015788"/>
                    </a:solidFill>
                  </a:tcPr>
                </a:tc>
                <a:tc>
                  <a:txBody>
                    <a:bodyPr/>
                    <a:lstStyle/>
                    <a:p>
                      <a:pPr algn="ctr"/>
                      <a:r>
                        <a:rPr lang="en-US" sz="1600" b="0" dirty="0" smtClean="0">
                          <a:solidFill>
                            <a:schemeClr val="tx1"/>
                          </a:solidFill>
                          <a:latin typeface="Segoe Script" panose="020B0504020000000003" pitchFamily="34" charset="0"/>
                        </a:rPr>
                        <a:t>X</a:t>
                      </a:r>
                      <a:endParaRPr lang="en-US" sz="1600" b="0" dirty="0">
                        <a:solidFill>
                          <a:schemeClr val="tx1"/>
                        </a:solidFill>
                        <a:latin typeface="Segoe Script" panose="020B0504020000000003" pitchFamily="34" charset="0"/>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c>
                  <a:txBody>
                    <a:bodyPr/>
                    <a:lstStyle/>
                    <a:p>
                      <a:pPr algn="ctr"/>
                      <a:r>
                        <a:rPr lang="en-US" sz="1600" b="0" dirty="0" smtClean="0">
                          <a:solidFill>
                            <a:schemeClr val="tx1"/>
                          </a:solidFill>
                          <a:latin typeface="Segoe Script" panose="020B0504020000000003" pitchFamily="34" charset="0"/>
                        </a:rPr>
                        <a:t>X</a:t>
                      </a:r>
                      <a:endParaRPr lang="en-US" sz="1600" b="0" dirty="0">
                        <a:solidFill>
                          <a:schemeClr val="tx1"/>
                        </a:solidFill>
                        <a:latin typeface="Segoe Script" panose="020B0504020000000003" pitchFamily="34" charset="0"/>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c>
                  <a:txBody>
                    <a:bodyPr/>
                    <a:lstStyle/>
                    <a:p>
                      <a:pPr algn="ctr"/>
                      <a:r>
                        <a:rPr lang="en-US" sz="1600" b="0" dirty="0" smtClean="0">
                          <a:solidFill>
                            <a:schemeClr val="tx1"/>
                          </a:solidFill>
                          <a:sym typeface="Wingdings" panose="05000000000000000000" pitchFamily="2" charset="2"/>
                        </a:rPr>
                        <a:t>$10,000,</a:t>
                      </a:r>
                      <a:r>
                        <a:rPr lang="en-US" sz="1600" b="0" baseline="0" dirty="0" smtClean="0">
                          <a:solidFill>
                            <a:schemeClr val="tx1"/>
                          </a:solidFill>
                          <a:sym typeface="Wingdings" panose="05000000000000000000" pitchFamily="2" charset="2"/>
                        </a:rPr>
                        <a:t> $20,000, or $30,000</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r>
              <a:tr h="696279">
                <a:tc>
                  <a:txBody>
                    <a:bodyPr/>
                    <a:lstStyle/>
                    <a:p>
                      <a:r>
                        <a:rPr lang="en-US" sz="1600" b="1" dirty="0" smtClean="0">
                          <a:solidFill>
                            <a:schemeClr val="bg1"/>
                          </a:solidFill>
                        </a:rPr>
                        <a:t>Guaranteed Acceptance</a:t>
                      </a:r>
                      <a:endParaRPr lang="en-US" sz="1600" b="1" dirty="0">
                        <a:solidFill>
                          <a:schemeClr val="bg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rgbClr val="015788"/>
                    </a:solidFill>
                  </a:tcPr>
                </a:tc>
                <a:tc>
                  <a:txBody>
                    <a:bodyPr/>
                    <a:lstStyle/>
                    <a:p>
                      <a:pPr algn="ctr"/>
                      <a:r>
                        <a:rPr lang="en-US" sz="1600" b="0" dirty="0" smtClean="0">
                          <a:solidFill>
                            <a:schemeClr val="tx1"/>
                          </a:solidFill>
                          <a:sym typeface="Wingdings" panose="05000000000000000000" pitchFamily="2" charset="2"/>
                        </a:rPr>
                        <a:t></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c>
                  <a:txBody>
                    <a:bodyPr/>
                    <a:lstStyle/>
                    <a:p>
                      <a:pPr algn="ctr"/>
                      <a:r>
                        <a:rPr lang="en-US" sz="1600" b="0" dirty="0" smtClean="0">
                          <a:solidFill>
                            <a:schemeClr val="tx1"/>
                          </a:solidFill>
                          <a:sym typeface="Wingdings" panose="05000000000000000000" pitchFamily="2" charset="2"/>
                        </a:rPr>
                        <a:t></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c>
                  <a:txBody>
                    <a:bodyPr/>
                    <a:lstStyle/>
                    <a:p>
                      <a:pPr algn="ctr"/>
                      <a:r>
                        <a:rPr lang="en-US" sz="1600" b="0" dirty="0" smtClean="0">
                          <a:solidFill>
                            <a:schemeClr val="tx1"/>
                          </a:solidFill>
                          <a:sym typeface="Wingdings" panose="05000000000000000000" pitchFamily="2" charset="2"/>
                        </a:rPr>
                        <a:t></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r>
              <a:tr h="696279">
                <a:tc>
                  <a:txBody>
                    <a:bodyPr/>
                    <a:lstStyle/>
                    <a:p>
                      <a:r>
                        <a:rPr lang="en-US" sz="1600" b="1" dirty="0" smtClean="0">
                          <a:solidFill>
                            <a:schemeClr val="bg1"/>
                          </a:solidFill>
                        </a:rPr>
                        <a:t>Payment</a:t>
                      </a:r>
                      <a:r>
                        <a:rPr lang="en-US" sz="1600" b="1" baseline="0" dirty="0" smtClean="0">
                          <a:solidFill>
                            <a:schemeClr val="bg1"/>
                          </a:solidFill>
                        </a:rPr>
                        <a:t> of Benefit</a:t>
                      </a:r>
                      <a:endParaRPr lang="en-US" sz="1600" b="1" dirty="0">
                        <a:solidFill>
                          <a:schemeClr val="bg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rgbClr val="015788"/>
                    </a:solidFill>
                  </a:tcPr>
                </a:tc>
                <a:tc>
                  <a:txBody>
                    <a:bodyPr/>
                    <a:lstStyle/>
                    <a:p>
                      <a:pPr algn="ctr"/>
                      <a:r>
                        <a:rPr lang="en-US" sz="1600" b="0" dirty="0" smtClean="0">
                          <a:solidFill>
                            <a:schemeClr val="tx1"/>
                          </a:solidFill>
                        </a:rPr>
                        <a:t>Payment made directly to you</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c>
                  <a:txBody>
                    <a:bodyPr/>
                    <a:lstStyle/>
                    <a:p>
                      <a:pPr algn="ctr"/>
                      <a:r>
                        <a:rPr lang="en-US" sz="1600" b="0" dirty="0" smtClean="0">
                          <a:solidFill>
                            <a:schemeClr val="tx1"/>
                          </a:solidFill>
                        </a:rPr>
                        <a:t>Payment made directly to you</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c>
                  <a:txBody>
                    <a:bodyPr/>
                    <a:lstStyle/>
                    <a:p>
                      <a:pPr algn="ctr"/>
                      <a:r>
                        <a:rPr lang="en-US" sz="1600" b="0" dirty="0" smtClean="0">
                          <a:solidFill>
                            <a:schemeClr val="tx1"/>
                          </a:solidFill>
                        </a:rPr>
                        <a:t>Payment made directly to you</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r>
              <a:tr h="696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Family Coverage</a:t>
                      </a: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rgbClr val="015788"/>
                    </a:solidFill>
                  </a:tcPr>
                </a:tc>
                <a:tc>
                  <a:txBody>
                    <a:bodyPr/>
                    <a:lstStyle/>
                    <a:p>
                      <a:pPr algn="ctr"/>
                      <a:r>
                        <a:rPr lang="en-US" sz="1600" b="0" dirty="0" smtClean="0">
                          <a:solidFill>
                            <a:schemeClr val="tx1"/>
                          </a:solidFill>
                          <a:sym typeface="Wingdings" panose="05000000000000000000" pitchFamily="2" charset="2"/>
                        </a:rPr>
                        <a:t></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c>
                  <a:txBody>
                    <a:bodyPr/>
                    <a:lstStyle/>
                    <a:p>
                      <a:pPr algn="ctr"/>
                      <a:r>
                        <a:rPr lang="en-US" sz="1600" b="0" dirty="0" smtClean="0">
                          <a:solidFill>
                            <a:schemeClr val="tx1"/>
                          </a:solidFill>
                          <a:sym typeface="Wingdings" panose="05000000000000000000" pitchFamily="2" charset="2"/>
                        </a:rPr>
                        <a:t></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c>
                  <a:txBody>
                    <a:bodyPr/>
                    <a:lstStyle/>
                    <a:p>
                      <a:pPr algn="ctr"/>
                      <a:r>
                        <a:rPr lang="en-US" sz="1600" b="0" dirty="0" smtClean="0">
                          <a:solidFill>
                            <a:schemeClr val="tx1"/>
                          </a:solidFill>
                          <a:sym typeface="Wingdings" panose="05000000000000000000" pitchFamily="2" charset="2"/>
                        </a:rPr>
                        <a:t></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solidFill>
                      <a:schemeClr val="bg2"/>
                    </a:solidFill>
                  </a:tcPr>
                </a:tc>
              </a:tr>
              <a:tr h="696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Portable Coverage</a:t>
                      </a: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lnB w="38100" cap="flat" cmpd="sng" algn="ctr">
                      <a:solidFill>
                        <a:srgbClr val="004F82"/>
                      </a:solidFill>
                      <a:prstDash val="solid"/>
                      <a:round/>
                      <a:headEnd type="none" w="med" len="med"/>
                      <a:tailEnd type="none" w="med" len="med"/>
                    </a:lnB>
                    <a:solidFill>
                      <a:srgbClr val="015788"/>
                    </a:solidFill>
                  </a:tcPr>
                </a:tc>
                <a:tc>
                  <a:txBody>
                    <a:bodyPr/>
                    <a:lstStyle/>
                    <a:p>
                      <a:pPr algn="ctr"/>
                      <a:r>
                        <a:rPr lang="en-US" sz="1600" b="0" dirty="0" smtClean="0">
                          <a:solidFill>
                            <a:schemeClr val="tx1"/>
                          </a:solidFill>
                          <a:sym typeface="Wingdings" panose="05000000000000000000" pitchFamily="2" charset="2"/>
                        </a:rPr>
                        <a:t></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lnB w="38100" cap="flat" cmpd="sng" algn="ctr">
                      <a:solidFill>
                        <a:srgbClr val="004F82"/>
                      </a:solidFill>
                      <a:prstDash val="solid"/>
                      <a:round/>
                      <a:headEnd type="none" w="med" len="med"/>
                      <a:tailEnd type="none" w="med" len="med"/>
                    </a:lnB>
                    <a:solidFill>
                      <a:schemeClr val="bg2"/>
                    </a:solidFill>
                  </a:tcPr>
                </a:tc>
                <a:tc>
                  <a:txBody>
                    <a:bodyPr/>
                    <a:lstStyle/>
                    <a:p>
                      <a:pPr algn="ctr"/>
                      <a:r>
                        <a:rPr lang="en-US" sz="1600" b="0" dirty="0" smtClean="0">
                          <a:solidFill>
                            <a:schemeClr val="tx1"/>
                          </a:solidFill>
                          <a:sym typeface="Wingdings" panose="05000000000000000000" pitchFamily="2" charset="2"/>
                        </a:rPr>
                        <a:t></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lnB w="38100" cap="flat" cmpd="sng" algn="ctr">
                      <a:solidFill>
                        <a:srgbClr val="004F82"/>
                      </a:solidFill>
                      <a:prstDash val="solid"/>
                      <a:round/>
                      <a:headEnd type="none" w="med" len="med"/>
                      <a:tailEnd type="none" w="med" len="med"/>
                    </a:lnB>
                    <a:solidFill>
                      <a:schemeClr val="bg2"/>
                    </a:solidFill>
                  </a:tcPr>
                </a:tc>
                <a:tc>
                  <a:txBody>
                    <a:bodyPr/>
                    <a:lstStyle/>
                    <a:p>
                      <a:pPr algn="ctr"/>
                      <a:r>
                        <a:rPr lang="en-US" sz="1600" b="0" dirty="0" smtClean="0">
                          <a:solidFill>
                            <a:schemeClr val="tx1"/>
                          </a:solidFill>
                          <a:sym typeface="Wingdings" panose="05000000000000000000" pitchFamily="2" charset="2"/>
                        </a:rPr>
                        <a:t></a:t>
                      </a:r>
                      <a:endParaRPr lang="en-US" sz="1600" b="0" dirty="0">
                        <a:solidFill>
                          <a:schemeClr val="tx1"/>
                        </a:solidFill>
                      </a:endParaRPr>
                    </a:p>
                  </a:txBody>
                  <a:tcPr anchor="ctr">
                    <a:lnL w="38100" cap="flat" cmpd="sng" algn="ctr">
                      <a:solidFill>
                        <a:srgbClr val="004F82"/>
                      </a:solidFill>
                      <a:prstDash val="solid"/>
                      <a:round/>
                      <a:headEnd type="none" w="med" len="med"/>
                      <a:tailEnd type="none" w="med" len="med"/>
                    </a:lnL>
                    <a:lnR w="38100" cap="flat" cmpd="sng" algn="ctr">
                      <a:solidFill>
                        <a:srgbClr val="004F82"/>
                      </a:solidFill>
                      <a:prstDash val="solid"/>
                      <a:round/>
                      <a:headEnd type="none" w="med" len="med"/>
                      <a:tailEnd type="none" w="med" len="med"/>
                    </a:lnR>
                    <a:lnB w="38100" cap="flat" cmpd="sng" algn="ctr">
                      <a:solidFill>
                        <a:srgbClr val="004F82"/>
                      </a:solidFill>
                      <a:prstDash val="solid"/>
                      <a:round/>
                      <a:headEnd type="none" w="med" len="med"/>
                      <a:tailEnd type="none" w="med" len="med"/>
                    </a:lnB>
                    <a:solidFill>
                      <a:schemeClr val="bg2"/>
                    </a:solidFill>
                  </a:tcPr>
                </a:tc>
              </a:tr>
            </a:tbl>
          </a:graphicData>
        </a:graphic>
      </p:graphicFrame>
      <p:sp>
        <p:nvSpPr>
          <p:cNvPr id="5" name="Rectangle 4"/>
          <p:cNvSpPr/>
          <p:nvPr/>
        </p:nvSpPr>
        <p:spPr>
          <a:xfrm>
            <a:off x="8569234" y="2489409"/>
            <a:ext cx="3496491" cy="2062103"/>
          </a:xfrm>
          <a:prstGeom prst="rect">
            <a:avLst/>
          </a:prstGeom>
        </p:spPr>
        <p:txBody>
          <a:bodyPr wrap="square">
            <a:spAutoFit/>
          </a:bodyPr>
          <a:lstStyle/>
          <a:p>
            <a:r>
              <a:rPr lang="en-US" sz="2400" b="1" dirty="0"/>
              <a:t>What is supplemental insurance?</a:t>
            </a:r>
          </a:p>
          <a:p>
            <a:r>
              <a:rPr lang="en-US" sz="2000" dirty="0"/>
              <a:t>Supplemental insurance is </a:t>
            </a:r>
            <a:r>
              <a:rPr lang="en-US" sz="2000" dirty="0" smtClean="0"/>
              <a:t>additional coverage to </a:t>
            </a:r>
            <a:r>
              <a:rPr lang="en-US" sz="2000" dirty="0"/>
              <a:t>your primary health plan. </a:t>
            </a:r>
          </a:p>
          <a:p>
            <a:endParaRPr lang="en-US" sz="2000" dirty="0"/>
          </a:p>
        </p:txBody>
      </p:sp>
      <p:sp>
        <p:nvSpPr>
          <p:cNvPr id="7" name="Rounded Rectangle 6">
            <a:hlinkClick r:id="rId3"/>
          </p:cNvPr>
          <p:cNvSpPr/>
          <p:nvPr/>
        </p:nvSpPr>
        <p:spPr>
          <a:xfrm>
            <a:off x="8569234" y="4825857"/>
            <a:ext cx="1371600" cy="457200"/>
          </a:xfrm>
          <a:prstGeom prst="roundRect">
            <a:avLst/>
          </a:prstGeom>
          <a:solidFill>
            <a:srgbClr val="01286B"/>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Visit MetLife</a:t>
            </a:r>
            <a:endParaRPr lang="en-US" sz="1400" b="1" dirty="0">
              <a:solidFill>
                <a:schemeClr val="bg1"/>
              </a:solidFill>
            </a:endParaRPr>
          </a:p>
        </p:txBody>
      </p:sp>
      <p:sp>
        <p:nvSpPr>
          <p:cNvPr id="8" name="Rounded Rectangle 7">
            <a:hlinkClick r:id="rId4"/>
          </p:cNvPr>
          <p:cNvSpPr/>
          <p:nvPr/>
        </p:nvSpPr>
        <p:spPr>
          <a:xfrm>
            <a:off x="8569234" y="5557402"/>
            <a:ext cx="1371600" cy="457200"/>
          </a:xfrm>
          <a:prstGeom prst="roundRect">
            <a:avLst/>
          </a:prstGeom>
          <a:solidFill>
            <a:srgbClr val="01286B"/>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Claim Assistance</a:t>
            </a:r>
            <a:endParaRPr lang="en-US" sz="1400" b="1" dirty="0">
              <a:solidFill>
                <a:schemeClr val="bg1"/>
              </a:solidFill>
            </a:endParaRPr>
          </a:p>
        </p:txBody>
      </p:sp>
      <p:sp>
        <p:nvSpPr>
          <p:cNvPr id="9" name="TextBox 8"/>
          <p:cNvSpPr txBox="1"/>
          <p:nvPr/>
        </p:nvSpPr>
        <p:spPr>
          <a:xfrm>
            <a:off x="9940834" y="5018315"/>
            <a:ext cx="2251166" cy="707886"/>
          </a:xfrm>
          <a:prstGeom prst="rect">
            <a:avLst/>
          </a:prstGeom>
          <a:noFill/>
        </p:spPr>
        <p:txBody>
          <a:bodyPr wrap="square" rtlCol="0">
            <a:spAutoFit/>
          </a:bodyPr>
          <a:lstStyle/>
          <a:p>
            <a:pPr algn="ctr"/>
            <a:r>
              <a:rPr lang="en-US" sz="2000" b="1" dirty="0" smtClean="0"/>
              <a:t>Contact MetLife</a:t>
            </a:r>
          </a:p>
          <a:p>
            <a:pPr algn="ctr"/>
            <a:r>
              <a:rPr lang="en-US" sz="2000" dirty="0" smtClean="0"/>
              <a:t>1-800-438-6388</a:t>
            </a:r>
            <a:endParaRPr lang="en-US" sz="20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7553" y="1490290"/>
            <a:ext cx="3045854" cy="724774"/>
          </a:xfrm>
          <a:prstGeom prst="rect">
            <a:avLst/>
          </a:prstGeom>
        </p:spPr>
      </p:pic>
    </p:spTree>
    <p:extLst>
      <p:ext uri="{BB962C8B-B14F-4D97-AF65-F5344CB8AC3E}">
        <p14:creationId xmlns:p14="http://schemas.microsoft.com/office/powerpoint/2010/main" val="3173979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Agenda</a:t>
            </a:r>
            <a:endParaRPr lang="en-US" dirty="0">
              <a:latin typeface="+mn-lt"/>
            </a:endParaRPr>
          </a:p>
        </p:txBody>
      </p:sp>
      <p:sp>
        <p:nvSpPr>
          <p:cNvPr id="4" name="TextBox 3"/>
          <p:cNvSpPr txBox="1"/>
          <p:nvPr/>
        </p:nvSpPr>
        <p:spPr>
          <a:xfrm>
            <a:off x="217217" y="1512557"/>
            <a:ext cx="4389120" cy="2708434"/>
          </a:xfrm>
          <a:prstGeom prst="rect">
            <a:avLst/>
          </a:prstGeom>
          <a:noFill/>
        </p:spPr>
        <p:txBody>
          <a:bodyPr wrap="square" rtlCol="0">
            <a:spAutoFit/>
          </a:bodyPr>
          <a:lstStyle/>
          <a:p>
            <a:pPr>
              <a:spcAft>
                <a:spcPts val="600"/>
              </a:spcAft>
              <a:buClr>
                <a:srgbClr val="004F82"/>
              </a:buClr>
            </a:pPr>
            <a:r>
              <a:rPr lang="en-US" b="1" dirty="0" smtClean="0"/>
              <a:t>Annual Enrollment</a:t>
            </a:r>
          </a:p>
          <a:p>
            <a:pPr marL="742950" lvl="1" indent="-285750">
              <a:spcAft>
                <a:spcPts val="600"/>
              </a:spcAft>
              <a:buClr>
                <a:srgbClr val="078694"/>
              </a:buClr>
              <a:buFont typeface="Wingdings 3" panose="05040102010807070707" pitchFamily="18" charset="2"/>
              <a:buChar char=""/>
            </a:pPr>
            <a:r>
              <a:rPr lang="en-US" sz="1400" dirty="0" smtClean="0"/>
              <a:t>AE Communication Timeline</a:t>
            </a:r>
          </a:p>
          <a:p>
            <a:pPr marL="742950" lvl="1" indent="-285750">
              <a:spcAft>
                <a:spcPts val="600"/>
              </a:spcAft>
              <a:buClr>
                <a:srgbClr val="078694"/>
              </a:buClr>
              <a:buFont typeface="Wingdings 3" panose="05040102010807070707" pitchFamily="18" charset="2"/>
              <a:buChar char=""/>
            </a:pPr>
            <a:r>
              <a:rPr lang="en-US" sz="1400" dirty="0" smtClean="0"/>
              <a:t>What is Annual Benefits Enrollment?</a:t>
            </a:r>
          </a:p>
          <a:p>
            <a:pPr marL="742950" lvl="1" indent="-285750">
              <a:spcAft>
                <a:spcPts val="600"/>
              </a:spcAft>
              <a:buClr>
                <a:srgbClr val="078694"/>
              </a:buClr>
              <a:buFont typeface="Wingdings 3" panose="05040102010807070707" pitchFamily="18" charset="2"/>
              <a:buChar char=""/>
            </a:pPr>
            <a:r>
              <a:rPr lang="en-US" sz="1400" dirty="0" smtClean="0"/>
              <a:t>2025 Annual Benefits Enrollment Overview</a:t>
            </a:r>
          </a:p>
          <a:p>
            <a:pPr marL="742950" lvl="1" indent="-285750">
              <a:spcAft>
                <a:spcPts val="600"/>
              </a:spcAft>
              <a:buClr>
                <a:srgbClr val="078694"/>
              </a:buClr>
              <a:buFont typeface="Wingdings 3" panose="05040102010807070707" pitchFamily="18" charset="2"/>
              <a:buChar char=""/>
            </a:pPr>
            <a:r>
              <a:rPr lang="en-US" sz="1400" dirty="0" smtClean="0"/>
              <a:t>Eligibility</a:t>
            </a:r>
          </a:p>
          <a:p>
            <a:pPr marL="742950" lvl="1" indent="-285750">
              <a:spcAft>
                <a:spcPts val="600"/>
              </a:spcAft>
              <a:buClr>
                <a:srgbClr val="078694"/>
              </a:buClr>
              <a:buFont typeface="Wingdings 3" panose="05040102010807070707" pitchFamily="18" charset="2"/>
              <a:buChar char=""/>
            </a:pPr>
            <a:r>
              <a:rPr lang="en-US" sz="1400" dirty="0" smtClean="0"/>
              <a:t>Is Action Required?</a:t>
            </a:r>
          </a:p>
          <a:p>
            <a:pPr marL="742950" lvl="1" indent="-285750">
              <a:spcAft>
                <a:spcPts val="600"/>
              </a:spcAft>
              <a:buClr>
                <a:srgbClr val="078694"/>
              </a:buClr>
              <a:buFont typeface="Wingdings 3" panose="05040102010807070707" pitchFamily="18" charset="2"/>
              <a:buChar char=""/>
            </a:pPr>
            <a:r>
              <a:rPr lang="en-US" sz="1400" dirty="0" smtClean="0"/>
              <a:t>Dual Enrollment</a:t>
            </a:r>
          </a:p>
          <a:p>
            <a:pPr marL="742950" lvl="1" indent="-285750">
              <a:spcAft>
                <a:spcPts val="600"/>
              </a:spcAft>
              <a:buClr>
                <a:srgbClr val="078694"/>
              </a:buClr>
              <a:buFont typeface="Wingdings 3" panose="05040102010807070707" pitchFamily="18" charset="2"/>
              <a:buChar char=""/>
            </a:pPr>
            <a:r>
              <a:rPr lang="en-US" sz="1400" dirty="0" smtClean="0"/>
              <a:t>Suggestions On How To Prepare</a:t>
            </a:r>
          </a:p>
          <a:p>
            <a:pPr marL="742950" lvl="1" indent="-285750">
              <a:spcAft>
                <a:spcPts val="600"/>
              </a:spcAft>
              <a:buClr>
                <a:srgbClr val="078694"/>
              </a:buClr>
              <a:buFont typeface="Wingdings 3" panose="05040102010807070707" pitchFamily="18" charset="2"/>
              <a:buChar char=""/>
            </a:pPr>
            <a:r>
              <a:rPr lang="en-US" sz="1400" dirty="0" smtClean="0"/>
              <a:t>Additional </a:t>
            </a:r>
            <a:r>
              <a:rPr lang="en-US" sz="1400" dirty="0"/>
              <a:t>Items for </a:t>
            </a:r>
            <a:r>
              <a:rPr lang="en-US" sz="1400" dirty="0" smtClean="0"/>
              <a:t>Consideration</a:t>
            </a:r>
          </a:p>
        </p:txBody>
      </p:sp>
      <p:sp>
        <p:nvSpPr>
          <p:cNvPr id="3" name="Rectangle 2"/>
          <p:cNvSpPr/>
          <p:nvPr/>
        </p:nvSpPr>
        <p:spPr>
          <a:xfrm>
            <a:off x="4231903" y="1512557"/>
            <a:ext cx="3728193" cy="4816703"/>
          </a:xfrm>
          <a:prstGeom prst="rect">
            <a:avLst/>
          </a:prstGeom>
        </p:spPr>
        <p:txBody>
          <a:bodyPr wrap="square">
            <a:spAutoFit/>
          </a:bodyPr>
          <a:lstStyle/>
          <a:p>
            <a:pPr>
              <a:spcAft>
                <a:spcPts val="600"/>
              </a:spcAft>
              <a:buClr>
                <a:srgbClr val="004F82"/>
              </a:buClr>
            </a:pPr>
            <a:r>
              <a:rPr lang="en-US" b="1" dirty="0"/>
              <a:t>What’s New and Changing for </a:t>
            </a:r>
            <a:r>
              <a:rPr lang="en-US" b="1" dirty="0" smtClean="0"/>
              <a:t>2025?</a:t>
            </a:r>
            <a:endParaRPr lang="en-US" b="1" dirty="0"/>
          </a:p>
          <a:p>
            <a:pPr marL="742950" lvl="1" indent="-285750">
              <a:spcAft>
                <a:spcPts val="600"/>
              </a:spcAft>
              <a:buClr>
                <a:srgbClr val="078694"/>
              </a:buClr>
              <a:buFont typeface="Wingdings 3" panose="05040102010807070707" pitchFamily="18" charset="2"/>
              <a:buChar char=""/>
            </a:pPr>
            <a:r>
              <a:rPr lang="en-US" sz="1300" dirty="0" err="1"/>
              <a:t>eGuide</a:t>
            </a:r>
            <a:endParaRPr lang="en-US" sz="1300" dirty="0"/>
          </a:p>
          <a:p>
            <a:pPr marL="742950" lvl="1" indent="-285750">
              <a:spcAft>
                <a:spcPts val="600"/>
              </a:spcAft>
              <a:buClr>
                <a:srgbClr val="078694"/>
              </a:buClr>
              <a:buFont typeface="Wingdings 3" panose="05040102010807070707" pitchFamily="18" charset="2"/>
              <a:buChar char=""/>
            </a:pPr>
            <a:r>
              <a:rPr lang="en-US" sz="1300" dirty="0" smtClean="0"/>
              <a:t>BCBS Basic Plan, Employee + Medical </a:t>
            </a:r>
            <a:r>
              <a:rPr lang="en-US" sz="1300" dirty="0"/>
              <a:t>p</a:t>
            </a:r>
            <a:r>
              <a:rPr lang="en-US" sz="1300" dirty="0" smtClean="0"/>
              <a:t>lan </a:t>
            </a:r>
            <a:r>
              <a:rPr lang="en-US" sz="1300" dirty="0"/>
              <a:t>d</a:t>
            </a:r>
            <a:r>
              <a:rPr lang="en-US" sz="1300" dirty="0" smtClean="0"/>
              <a:t>esign Updates</a:t>
            </a:r>
          </a:p>
          <a:p>
            <a:pPr marL="742950" lvl="1" indent="-285750">
              <a:spcAft>
                <a:spcPts val="600"/>
              </a:spcAft>
              <a:buClr>
                <a:srgbClr val="078694"/>
              </a:buClr>
              <a:buFont typeface="Wingdings 3" panose="05040102010807070707" pitchFamily="18" charset="2"/>
              <a:buChar char=""/>
            </a:pPr>
            <a:r>
              <a:rPr lang="en-US" sz="1300" dirty="0" smtClean="0"/>
              <a:t>Kaiser Basic Plan, Employee Only Medical Tier Updates</a:t>
            </a:r>
          </a:p>
          <a:p>
            <a:pPr marL="742950" lvl="1" indent="-285750">
              <a:spcAft>
                <a:spcPts val="600"/>
              </a:spcAft>
              <a:buClr>
                <a:srgbClr val="078694"/>
              </a:buClr>
              <a:buFont typeface="Wingdings 3" panose="05040102010807070707" pitchFamily="18" charset="2"/>
              <a:buChar char=""/>
            </a:pPr>
            <a:r>
              <a:rPr lang="en-US" sz="1300" dirty="0" smtClean="0"/>
              <a:t>Tobacco Free Credit Changes</a:t>
            </a:r>
          </a:p>
          <a:p>
            <a:pPr marL="742950" lvl="1" indent="-285750">
              <a:spcAft>
                <a:spcPts val="600"/>
              </a:spcAft>
              <a:buClr>
                <a:srgbClr val="078694"/>
              </a:buClr>
              <a:buFont typeface="Wingdings 3" panose="05040102010807070707" pitchFamily="18" charset="2"/>
              <a:buChar char=""/>
            </a:pPr>
            <a:r>
              <a:rPr lang="en-US" sz="1300" dirty="0" smtClean="0"/>
              <a:t>New </a:t>
            </a:r>
            <a:r>
              <a:rPr lang="en-US" sz="1300" dirty="0" err="1" smtClean="0"/>
              <a:t>Teladoc</a:t>
            </a:r>
            <a:r>
              <a:rPr lang="en-US" sz="1300" dirty="0" smtClean="0"/>
              <a:t> Virtual Primary Offerings</a:t>
            </a:r>
          </a:p>
          <a:p>
            <a:pPr marL="742950" lvl="1" indent="-285750">
              <a:spcAft>
                <a:spcPts val="600"/>
              </a:spcAft>
              <a:buClr>
                <a:srgbClr val="078694"/>
              </a:buClr>
              <a:buFont typeface="Wingdings 3" panose="05040102010807070707" pitchFamily="18" charset="2"/>
              <a:buChar char=""/>
            </a:pPr>
            <a:r>
              <a:rPr lang="en-US" sz="1300" dirty="0" smtClean="0"/>
              <a:t>MetLife Supplemental Medical Plans Changes</a:t>
            </a:r>
          </a:p>
          <a:p>
            <a:pPr marL="742950" lvl="1" indent="-285750">
              <a:spcAft>
                <a:spcPts val="600"/>
              </a:spcAft>
              <a:buClr>
                <a:srgbClr val="078694"/>
              </a:buClr>
              <a:buFont typeface="Wingdings 3" panose="05040102010807070707" pitchFamily="18" charset="2"/>
              <a:buChar char=""/>
            </a:pPr>
            <a:r>
              <a:rPr lang="en-US" sz="1300" dirty="0" smtClean="0"/>
              <a:t>New MetLife </a:t>
            </a:r>
            <a:r>
              <a:rPr lang="en-US" sz="1300" dirty="0"/>
              <a:t>Dental plan design </a:t>
            </a:r>
            <a:r>
              <a:rPr lang="en-US" sz="1300" dirty="0" smtClean="0"/>
              <a:t>Enhancements</a:t>
            </a:r>
          </a:p>
          <a:p>
            <a:pPr marL="742950" lvl="1" indent="-285750">
              <a:spcAft>
                <a:spcPts val="600"/>
              </a:spcAft>
              <a:buClr>
                <a:srgbClr val="078694"/>
              </a:buClr>
              <a:buFont typeface="Wingdings 3" panose="05040102010807070707" pitchFamily="18" charset="2"/>
              <a:buChar char=""/>
            </a:pPr>
            <a:r>
              <a:rPr lang="en-US" sz="1300" dirty="0"/>
              <a:t>Health Savings Account (HSA) Plan Contribution </a:t>
            </a:r>
            <a:r>
              <a:rPr lang="en-US" sz="1300" dirty="0" smtClean="0"/>
              <a:t>Limit Changes</a:t>
            </a:r>
          </a:p>
          <a:p>
            <a:pPr marL="742950" lvl="1" indent="-285750">
              <a:spcAft>
                <a:spcPts val="600"/>
              </a:spcAft>
              <a:buClr>
                <a:srgbClr val="078694"/>
              </a:buClr>
              <a:buFont typeface="Wingdings 3" panose="05040102010807070707" pitchFamily="18" charset="2"/>
              <a:buChar char=""/>
            </a:pPr>
            <a:r>
              <a:rPr lang="en-US" sz="1300" dirty="0"/>
              <a:t>Reimbursement Plan </a:t>
            </a:r>
            <a:r>
              <a:rPr lang="en-US" sz="1300" dirty="0" smtClean="0"/>
              <a:t>Contributions Changes (FSA Health Care/ Limited FSA)</a:t>
            </a:r>
            <a:endParaRPr lang="en-US" sz="1300" b="1" dirty="0"/>
          </a:p>
          <a:p>
            <a:pPr marL="742950" lvl="1" indent="-285750">
              <a:spcAft>
                <a:spcPts val="600"/>
              </a:spcAft>
              <a:buClr>
                <a:srgbClr val="078694"/>
              </a:buClr>
              <a:buFont typeface="Wingdings 3" panose="05040102010807070707" pitchFamily="18" charset="2"/>
              <a:buChar char=""/>
            </a:pPr>
            <a:r>
              <a:rPr lang="en-US" sz="1300" dirty="0" smtClean="0"/>
              <a:t>New 401(k) Savings Plan Super Catch-Up</a:t>
            </a:r>
          </a:p>
          <a:p>
            <a:pPr marL="742950" lvl="1" indent="-285750">
              <a:spcAft>
                <a:spcPts val="600"/>
              </a:spcAft>
              <a:buClr>
                <a:srgbClr val="078694"/>
              </a:buClr>
              <a:buFont typeface="Wingdings 3" panose="05040102010807070707" pitchFamily="18" charset="2"/>
              <a:buChar char=""/>
            </a:pPr>
            <a:r>
              <a:rPr lang="en-US" sz="1300" dirty="0" smtClean="0"/>
              <a:t>New 401(k) Savings Plan Self Directed Brokerage Window</a:t>
            </a:r>
          </a:p>
        </p:txBody>
      </p:sp>
      <p:sp>
        <p:nvSpPr>
          <p:cNvPr id="8" name="TextBox 7"/>
          <p:cNvSpPr txBox="1"/>
          <p:nvPr/>
        </p:nvSpPr>
        <p:spPr>
          <a:xfrm>
            <a:off x="8379503" y="1512557"/>
            <a:ext cx="3477718" cy="3031599"/>
          </a:xfrm>
          <a:prstGeom prst="rect">
            <a:avLst/>
          </a:prstGeom>
          <a:noFill/>
        </p:spPr>
        <p:txBody>
          <a:bodyPr wrap="square" rtlCol="0">
            <a:spAutoFit/>
          </a:bodyPr>
          <a:lstStyle/>
          <a:p>
            <a:pPr>
              <a:spcAft>
                <a:spcPts val="600"/>
              </a:spcAft>
              <a:buClr>
                <a:srgbClr val="005F8F"/>
              </a:buClr>
            </a:pPr>
            <a:r>
              <a:rPr lang="en-US" b="1" dirty="0"/>
              <a:t>Review of Current Benefits</a:t>
            </a:r>
          </a:p>
          <a:p>
            <a:pPr>
              <a:spcAft>
                <a:spcPts val="600"/>
              </a:spcAft>
              <a:buClr>
                <a:srgbClr val="005F8F"/>
              </a:buClr>
            </a:pPr>
            <a:r>
              <a:rPr lang="en-US" b="1" dirty="0"/>
              <a:t>Get Ready To Enroll!</a:t>
            </a:r>
          </a:p>
          <a:p>
            <a:pPr marL="742950" lvl="1" indent="-285750">
              <a:spcAft>
                <a:spcPts val="600"/>
              </a:spcAft>
              <a:buClr>
                <a:srgbClr val="005F8F"/>
              </a:buClr>
              <a:buFont typeface="Wingdings 3" panose="05040102010807070707" pitchFamily="18" charset="2"/>
              <a:buChar char=""/>
            </a:pPr>
            <a:r>
              <a:rPr lang="en-US" sz="1400" dirty="0"/>
              <a:t>Annual Enrollment Checklist</a:t>
            </a:r>
          </a:p>
          <a:p>
            <a:pPr marL="742950" lvl="1" indent="-285750">
              <a:spcAft>
                <a:spcPts val="600"/>
              </a:spcAft>
              <a:buClr>
                <a:srgbClr val="005F8F"/>
              </a:buClr>
              <a:buFont typeface="Wingdings 3" panose="05040102010807070707" pitchFamily="18" charset="2"/>
              <a:buChar char=""/>
            </a:pPr>
            <a:r>
              <a:rPr lang="en-US" sz="1400" dirty="0"/>
              <a:t>Resources</a:t>
            </a:r>
          </a:p>
          <a:p>
            <a:pPr marL="742950" lvl="1" indent="-285750">
              <a:spcAft>
                <a:spcPts val="600"/>
              </a:spcAft>
              <a:buClr>
                <a:srgbClr val="005F8F"/>
              </a:buClr>
              <a:buFont typeface="Wingdings 3" panose="05040102010807070707" pitchFamily="18" charset="2"/>
              <a:buChar char=""/>
            </a:pPr>
            <a:r>
              <a:rPr lang="en-US" sz="1400" dirty="0"/>
              <a:t>Reminder – Online Annual Enrollment </a:t>
            </a:r>
            <a:r>
              <a:rPr lang="en-US" sz="1400" dirty="0" smtClean="0"/>
              <a:t>Nov. 6– </a:t>
            </a:r>
            <a:r>
              <a:rPr lang="en-US" sz="1400" dirty="0"/>
              <a:t>Nov. </a:t>
            </a:r>
            <a:r>
              <a:rPr lang="en-US" sz="1400" dirty="0" smtClean="0"/>
              <a:t>20</a:t>
            </a:r>
            <a:endParaRPr lang="en-US" sz="1400" dirty="0"/>
          </a:p>
          <a:p>
            <a:pPr marL="742950" lvl="1" indent="-285750">
              <a:spcAft>
                <a:spcPts val="600"/>
              </a:spcAft>
              <a:buClr>
                <a:srgbClr val="005F8F"/>
              </a:buClr>
              <a:buFont typeface="Wingdings 3" panose="05040102010807070707" pitchFamily="18" charset="2"/>
              <a:buChar char=""/>
            </a:pPr>
            <a:r>
              <a:rPr lang="en-US" sz="1400" dirty="0"/>
              <a:t>Have Questions or Need Assistance?</a:t>
            </a:r>
          </a:p>
          <a:p>
            <a:pPr>
              <a:spcAft>
                <a:spcPts val="600"/>
              </a:spcAft>
              <a:buClr>
                <a:srgbClr val="005F8F"/>
              </a:buClr>
            </a:pPr>
            <a:r>
              <a:rPr lang="en-US" b="1" dirty="0" smtClean="0"/>
              <a:t>Questions</a:t>
            </a:r>
          </a:p>
          <a:p>
            <a:pPr>
              <a:spcAft>
                <a:spcPts val="600"/>
              </a:spcAft>
              <a:buClr>
                <a:srgbClr val="005F8F"/>
              </a:buClr>
            </a:pPr>
            <a:r>
              <a:rPr lang="en-US" b="1" dirty="0" smtClean="0"/>
              <a:t>Appendix</a:t>
            </a:r>
            <a:endParaRPr lang="en-US" b="1" dirty="0"/>
          </a:p>
        </p:txBody>
      </p:sp>
    </p:spTree>
    <p:extLst>
      <p:ext uri="{BB962C8B-B14F-4D97-AF65-F5344CB8AC3E}">
        <p14:creationId xmlns:p14="http://schemas.microsoft.com/office/powerpoint/2010/main" val="1039893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MetLife Dental Plan Design</a:t>
            </a:r>
            <a:endParaRPr lang="en-US" dirty="0"/>
          </a:p>
        </p:txBody>
      </p:sp>
      <p:sp>
        <p:nvSpPr>
          <p:cNvPr id="3" name="TextBox 2"/>
          <p:cNvSpPr txBox="1"/>
          <p:nvPr/>
        </p:nvSpPr>
        <p:spPr>
          <a:xfrm>
            <a:off x="711200" y="1227776"/>
            <a:ext cx="11197265" cy="2862322"/>
          </a:xfrm>
          <a:prstGeom prst="rect">
            <a:avLst/>
          </a:prstGeom>
          <a:noFill/>
        </p:spPr>
        <p:txBody>
          <a:bodyPr wrap="square" rtlCol="0">
            <a:spAutoFit/>
          </a:bodyPr>
          <a:lstStyle/>
          <a:p>
            <a:r>
              <a:rPr lang="en-US" b="1" dirty="0"/>
              <a:t>Effective January 1, </a:t>
            </a:r>
            <a:r>
              <a:rPr lang="en-US" b="1" dirty="0" smtClean="0"/>
              <a:t>2025</a:t>
            </a:r>
            <a:endParaRPr lang="en-US" b="1" dirty="0"/>
          </a:p>
          <a:p>
            <a:endParaRPr lang="en-US" b="1" dirty="0">
              <a:solidFill>
                <a:srgbClr val="078694"/>
              </a:solidFill>
            </a:endParaRPr>
          </a:p>
          <a:p>
            <a:r>
              <a:rPr lang="en-US" b="1" dirty="0" smtClean="0">
                <a:solidFill>
                  <a:srgbClr val="078694"/>
                </a:solidFill>
              </a:rPr>
              <a:t>What's New: </a:t>
            </a:r>
          </a:p>
          <a:p>
            <a:endParaRPr lang="en-US" b="1" dirty="0" smtClean="0">
              <a:solidFill>
                <a:srgbClr val="078694"/>
              </a:solidFill>
            </a:endParaRPr>
          </a:p>
          <a:p>
            <a:pPr marL="342900" indent="-342900">
              <a:buClr>
                <a:srgbClr val="078694"/>
              </a:buClr>
              <a:buFont typeface="Wingdings 3" panose="05040102010807070707" pitchFamily="18" charset="2"/>
              <a:buChar char=""/>
            </a:pPr>
            <a:r>
              <a:rPr lang="en-US" b="1" dirty="0" smtClean="0"/>
              <a:t>Plan </a:t>
            </a:r>
            <a:r>
              <a:rPr lang="en-US" b="1" dirty="0"/>
              <a:t>Enhancements </a:t>
            </a:r>
            <a:r>
              <a:rPr lang="en-US" dirty="0"/>
              <a:t>for both the Basic and Enhances options. </a:t>
            </a:r>
            <a:endParaRPr lang="en-US" dirty="0" smtClean="0"/>
          </a:p>
          <a:p>
            <a:pPr marL="342900" indent="-342900">
              <a:buClr>
                <a:srgbClr val="078694"/>
              </a:buClr>
              <a:buFont typeface="Wingdings 3" panose="05040102010807070707" pitchFamily="18" charset="2"/>
              <a:buChar char=""/>
            </a:pPr>
            <a:endParaRPr lang="en-US" dirty="0"/>
          </a:p>
          <a:p>
            <a:pPr marL="342900" indent="-342900">
              <a:buClr>
                <a:srgbClr val="078694"/>
              </a:buClr>
              <a:buFont typeface="Wingdings 3" panose="05040102010807070707" pitchFamily="18" charset="2"/>
              <a:buChar char=""/>
            </a:pPr>
            <a:r>
              <a:rPr lang="en-US" b="1" dirty="0"/>
              <a:t>Slight reduction </a:t>
            </a:r>
            <a:r>
              <a:rPr lang="en-US" dirty="0"/>
              <a:t>in the Basic Plan monthly premiums. </a:t>
            </a:r>
            <a:endParaRPr lang="en-US" dirty="0" smtClean="0"/>
          </a:p>
          <a:p>
            <a:pPr marL="342900" indent="-342900">
              <a:buClr>
                <a:srgbClr val="078694"/>
              </a:buClr>
              <a:buFont typeface="Wingdings 3" panose="05040102010807070707" pitchFamily="18" charset="2"/>
              <a:buChar char=""/>
            </a:pPr>
            <a:endParaRPr lang="en-US" dirty="0" smtClean="0"/>
          </a:p>
          <a:p>
            <a:pPr marL="342900" indent="-342900">
              <a:buClr>
                <a:srgbClr val="078694"/>
              </a:buClr>
              <a:buFont typeface="Wingdings 3" panose="05040102010807070707" pitchFamily="18" charset="2"/>
              <a:buChar char=""/>
            </a:pPr>
            <a:r>
              <a:rPr lang="en-US" b="1" dirty="0" smtClean="0"/>
              <a:t>New </a:t>
            </a:r>
            <a:r>
              <a:rPr lang="en-US" b="1" dirty="0"/>
              <a:t>option </a:t>
            </a:r>
            <a:r>
              <a:rPr lang="en-US" dirty="0"/>
              <a:t>available for associates in Puerto Rico, allowing out-of-network benefits to be processed using the negotiated network fees as the maximum allowable </a:t>
            </a:r>
            <a:r>
              <a:rPr lang="en-US" dirty="0" smtClean="0"/>
              <a:t>cost</a:t>
            </a:r>
            <a:endParaRPr lang="en-US" dirty="0"/>
          </a:p>
        </p:txBody>
      </p:sp>
    </p:spTree>
    <p:extLst>
      <p:ext uri="{BB962C8B-B14F-4D97-AF65-F5344CB8AC3E}">
        <p14:creationId xmlns:p14="http://schemas.microsoft.com/office/powerpoint/2010/main" val="3238592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EE63C9F-7AAE-E346-94A9-498C515AB154}"/>
              </a:ext>
            </a:extLst>
          </p:cNvPr>
          <p:cNvSpPr>
            <a:spLocks noGrp="1"/>
          </p:cNvSpPr>
          <p:nvPr>
            <p:ph type="title"/>
          </p:nvPr>
        </p:nvSpPr>
        <p:spPr/>
        <p:txBody>
          <a:bodyPr/>
          <a:lstStyle/>
          <a:p>
            <a:r>
              <a:rPr lang="en-US" dirty="0" smtClean="0"/>
              <a:t>2025 Savings and Spending Account Limits</a:t>
            </a:r>
            <a:endParaRPr lang="en-US" dirty="0"/>
          </a:p>
        </p:txBody>
      </p:sp>
      <p:sp>
        <p:nvSpPr>
          <p:cNvPr id="5" name="Slide Number Placeholder 4">
            <a:extLst>
              <a:ext uri="{FF2B5EF4-FFF2-40B4-BE49-F238E27FC236}">
                <a16:creationId xmlns="" xmlns:a16="http://schemas.microsoft.com/office/drawing/2014/main" id="{3951E674-F699-294D-91C4-2E0676DC8F02}"/>
              </a:ext>
            </a:extLst>
          </p:cNvPr>
          <p:cNvSpPr>
            <a:spLocks noGrp="1"/>
          </p:cNvSpPr>
          <p:nvPr>
            <p:ph type="sldNum" sz="quarter" idx="13"/>
          </p:nvPr>
        </p:nvSpPr>
        <p:spPr/>
        <p:txBody>
          <a:bodyPr/>
          <a:lstStyle/>
          <a:p>
            <a:fld id="{16C3D7FA-CF9E-3C4E-AA1B-5291EABBF47C}" type="slidenum">
              <a:rPr lang="en-US" smtClean="0"/>
              <a:pPr/>
              <a:t>21</a:t>
            </a:fld>
            <a:endParaRPr lang="en-US" dirty="0"/>
          </a:p>
        </p:txBody>
      </p:sp>
      <p:sp>
        <p:nvSpPr>
          <p:cNvPr id="4" name="Content Placeholder 2"/>
          <p:cNvSpPr>
            <a:spLocks noGrp="1"/>
          </p:cNvSpPr>
          <p:nvPr>
            <p:ph idx="1"/>
          </p:nvPr>
        </p:nvSpPr>
        <p:spPr>
          <a:xfrm>
            <a:off x="711199" y="1629536"/>
            <a:ext cx="11199723" cy="4954058"/>
          </a:xfrm>
          <a:prstGeom prst="rect">
            <a:avLst/>
          </a:prstGeo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vl5pPr marL="2057400" indent="-228600">
              <a:buFont typeface="Calibri" panose="020F0502020204030204" pitchFamily="34" charset="0"/>
              <a:buChar char="»"/>
              <a:defRPr/>
            </a:lvl5pPr>
          </a:lstStyle>
          <a:p>
            <a:pPr marL="285750" indent="-285750"/>
            <a:endParaRPr lang="en-US" sz="2000" b="1" dirty="0" smtClean="0">
              <a:solidFill>
                <a:srgbClr val="000000"/>
              </a:solidFill>
            </a:endParaRPr>
          </a:p>
          <a:p>
            <a:pPr marL="285750" indent="-285750"/>
            <a:endParaRPr lang="en-US" sz="2000" b="1" dirty="0">
              <a:solidFill>
                <a:srgbClr val="000000"/>
              </a:solidFill>
            </a:endParaRPr>
          </a:p>
          <a:p>
            <a:pPr marL="0" indent="0">
              <a:buNone/>
            </a:pPr>
            <a:endParaRPr lang="en-US" sz="2000" b="1" dirty="0" smtClean="0">
              <a:solidFill>
                <a:srgbClr val="000000"/>
              </a:solidFill>
            </a:endParaRPr>
          </a:p>
          <a:p>
            <a:pPr marL="457200" lvl="1" indent="0">
              <a:buNone/>
            </a:pPr>
            <a:endParaRPr lang="en-US" sz="2000" b="1" dirty="0" smtClean="0">
              <a:solidFill>
                <a:srgbClr val="000000"/>
              </a:solidFill>
            </a:endParaRPr>
          </a:p>
          <a:p>
            <a:pPr marL="0" indent="0">
              <a:buNone/>
            </a:pPr>
            <a:endParaRPr lang="en-US" sz="2000" b="1" dirty="0">
              <a:solidFill>
                <a:srgbClr val="000000"/>
              </a:solidFill>
            </a:endParaRPr>
          </a:p>
        </p:txBody>
      </p:sp>
      <p:pic>
        <p:nvPicPr>
          <p:cNvPr id="7" name="Picture 6"/>
          <p:cNvPicPr>
            <a:picLocks noChangeAspect="1"/>
          </p:cNvPicPr>
          <p:nvPr/>
        </p:nvPicPr>
        <p:blipFill>
          <a:blip r:embed="rId3">
            <a:duotone>
              <a:schemeClr val="bg2">
                <a:shade val="45000"/>
                <a:satMod val="135000"/>
              </a:schemeClr>
              <a:prstClr val="white"/>
            </a:duotone>
          </a:blip>
          <a:stretch>
            <a:fillRect/>
          </a:stretch>
        </p:blipFill>
        <p:spPr>
          <a:xfrm>
            <a:off x="6221223" y="1317031"/>
            <a:ext cx="5879336" cy="2719392"/>
          </a:xfrm>
          <a:prstGeom prst="rect">
            <a:avLst/>
          </a:prstGeom>
          <a:solidFill>
            <a:schemeClr val="bg1">
              <a:alpha val="50000"/>
            </a:schemeClr>
          </a:solidFill>
        </p:spPr>
      </p:pic>
      <p:graphicFrame>
        <p:nvGraphicFramePr>
          <p:cNvPr id="2" name="Table 1"/>
          <p:cNvGraphicFramePr>
            <a:graphicFrameLocks noGrp="1"/>
          </p:cNvGraphicFramePr>
          <p:nvPr>
            <p:extLst>
              <p:ext uri="{D42A27DB-BD31-4B8C-83A1-F6EECF244321}">
                <p14:modId xmlns:p14="http://schemas.microsoft.com/office/powerpoint/2010/main" val="2592796407"/>
              </p:ext>
            </p:extLst>
          </p:nvPr>
        </p:nvGraphicFramePr>
        <p:xfrm>
          <a:off x="571877" y="2094984"/>
          <a:ext cx="5486400" cy="1371600"/>
        </p:xfrm>
        <a:graphic>
          <a:graphicData uri="http://schemas.openxmlformats.org/drawingml/2006/table">
            <a:tbl>
              <a:tblPr firstRow="1" bandRow="1">
                <a:tableStyleId>{5C22544A-7EE6-4342-B048-85BDC9FD1C3A}</a:tableStyleId>
              </a:tblPr>
              <a:tblGrid>
                <a:gridCol w="1828800"/>
                <a:gridCol w="1828800"/>
                <a:gridCol w="1828800"/>
              </a:tblGrid>
              <a:tr h="685800">
                <a:tc>
                  <a:txBody>
                    <a:bodyPr/>
                    <a:lstStyle/>
                    <a:p>
                      <a:pPr algn="ctr"/>
                      <a:r>
                        <a:rPr lang="en-US" sz="1600" b="1" dirty="0" smtClean="0"/>
                        <a:t>Individual</a:t>
                      </a:r>
                      <a:endParaRPr lang="en-US" sz="1600" b="1"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668B"/>
                    </a:solidFill>
                  </a:tcPr>
                </a:tc>
                <a:tc>
                  <a:txBody>
                    <a:bodyPr/>
                    <a:lstStyle/>
                    <a:p>
                      <a:pPr algn="ctr"/>
                      <a:r>
                        <a:rPr lang="en-US" sz="1600" b="1" dirty="0" smtClean="0"/>
                        <a:t>Family</a:t>
                      </a:r>
                      <a:endParaRPr lang="en-US" sz="1600" b="1" dirty="0"/>
                    </a:p>
                  </a:txBody>
                  <a:tcPr anchor="b">
                    <a:lnT w="12700" cap="flat" cmpd="sng" algn="ctr">
                      <a:solidFill>
                        <a:schemeClr val="tx1"/>
                      </a:solidFill>
                      <a:prstDash val="solid"/>
                      <a:round/>
                      <a:headEnd type="none" w="med" len="med"/>
                      <a:tailEnd type="none" w="med" len="med"/>
                    </a:lnT>
                    <a:solidFill>
                      <a:srgbClr val="00668B"/>
                    </a:solidFill>
                  </a:tcPr>
                </a:tc>
                <a:tc>
                  <a:txBody>
                    <a:bodyPr/>
                    <a:lstStyle/>
                    <a:p>
                      <a:pPr algn="ctr"/>
                      <a:r>
                        <a:rPr lang="en-US" sz="1600" b="1" dirty="0" smtClean="0"/>
                        <a:t>Catch-up</a:t>
                      </a:r>
                      <a:endParaRPr lang="en-US" sz="1600" b="1"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668B"/>
                    </a:solidFill>
                  </a:tcPr>
                </a:tc>
              </a:tr>
              <a:tr h="685800">
                <a:tc>
                  <a:txBody>
                    <a:bodyPr/>
                    <a:lstStyle/>
                    <a:p>
                      <a:pPr algn="ctr"/>
                      <a:r>
                        <a:rPr lang="en-US" sz="1600" b="1" dirty="0" smtClean="0">
                          <a:solidFill>
                            <a:srgbClr val="FF0000"/>
                          </a:solidFill>
                        </a:rPr>
                        <a:t>$4,300</a:t>
                      </a:r>
                      <a:endParaRPr lang="en-US" sz="1600" b="1" dirty="0">
                        <a:solidFill>
                          <a:srgbClr val="FF000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smtClean="0">
                          <a:solidFill>
                            <a:srgbClr val="FF0000"/>
                          </a:solidFill>
                        </a:rPr>
                        <a:t>$8,500</a:t>
                      </a:r>
                      <a:endParaRPr lang="en-US" sz="1600" b="1" dirty="0">
                        <a:solidFill>
                          <a:srgbClr val="FF0000"/>
                        </a:solidFill>
                      </a:endParaRPr>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smtClean="0">
                          <a:solidFill>
                            <a:srgbClr val="FF0000"/>
                          </a:solidFill>
                        </a:rPr>
                        <a:t>$1,000</a:t>
                      </a:r>
                      <a:endParaRPr lang="en-US" sz="1600" b="1" dirty="0">
                        <a:solidFill>
                          <a:srgbClr val="FF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64633025"/>
              </p:ext>
            </p:extLst>
          </p:nvPr>
        </p:nvGraphicFramePr>
        <p:xfrm>
          <a:off x="571877" y="4441329"/>
          <a:ext cx="5486400" cy="1371600"/>
        </p:xfrm>
        <a:graphic>
          <a:graphicData uri="http://schemas.openxmlformats.org/drawingml/2006/table">
            <a:tbl>
              <a:tblPr firstRow="1" bandRow="1">
                <a:tableStyleId>{5C22544A-7EE6-4342-B048-85BDC9FD1C3A}</a:tableStyleId>
              </a:tblPr>
              <a:tblGrid>
                <a:gridCol w="1828800"/>
                <a:gridCol w="1828800"/>
                <a:gridCol w="1828800"/>
              </a:tblGrid>
              <a:tr h="685800">
                <a:tc>
                  <a:txBody>
                    <a:bodyPr/>
                    <a:lstStyle/>
                    <a:p>
                      <a:pPr algn="ctr"/>
                      <a:r>
                        <a:rPr lang="en-US" sz="1600" b="1" dirty="0" smtClean="0"/>
                        <a:t>Healthcare</a:t>
                      </a:r>
                      <a:r>
                        <a:rPr lang="en-US" sz="1600" b="1" baseline="0" dirty="0" smtClean="0"/>
                        <a:t> FSA</a:t>
                      </a:r>
                      <a:endParaRPr lang="en-US" sz="1600" b="1"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398"/>
                    </a:solidFill>
                  </a:tcPr>
                </a:tc>
                <a:tc>
                  <a:txBody>
                    <a:bodyPr/>
                    <a:lstStyle/>
                    <a:p>
                      <a:pPr algn="ctr"/>
                      <a:r>
                        <a:rPr lang="en-US" sz="1600" b="1" dirty="0" smtClean="0"/>
                        <a:t>Healthcare</a:t>
                      </a:r>
                      <a:r>
                        <a:rPr lang="en-US" sz="1600" b="1" baseline="0" dirty="0" smtClean="0"/>
                        <a:t> FSA Carryover</a:t>
                      </a:r>
                      <a:endParaRPr lang="en-US" sz="1600" b="1" dirty="0"/>
                    </a:p>
                  </a:txBody>
                  <a:tcPr anchor="b">
                    <a:lnT w="12700" cap="flat" cmpd="sng" algn="ctr">
                      <a:solidFill>
                        <a:schemeClr val="tx1"/>
                      </a:solidFill>
                      <a:prstDash val="solid"/>
                      <a:round/>
                      <a:headEnd type="none" w="med" len="med"/>
                      <a:tailEnd type="none" w="med" len="med"/>
                    </a:lnT>
                    <a:solidFill>
                      <a:srgbClr val="00B398"/>
                    </a:solidFill>
                  </a:tcPr>
                </a:tc>
                <a:tc>
                  <a:txBody>
                    <a:bodyPr/>
                    <a:lstStyle/>
                    <a:p>
                      <a:pPr algn="ctr"/>
                      <a:r>
                        <a:rPr lang="en-US" sz="1600" b="1" dirty="0" smtClean="0"/>
                        <a:t>Dependent Care FSA</a:t>
                      </a:r>
                      <a:endParaRPr lang="en-US" sz="1600" b="1"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398"/>
                    </a:solidFill>
                  </a:tcPr>
                </a:tc>
              </a:tr>
              <a:tr h="685800">
                <a:tc>
                  <a:txBody>
                    <a:bodyPr/>
                    <a:lstStyle/>
                    <a:p>
                      <a:pPr algn="ctr"/>
                      <a:r>
                        <a:rPr lang="en-US" sz="1600" b="1" dirty="0" smtClean="0">
                          <a:solidFill>
                            <a:srgbClr val="FF0000"/>
                          </a:solidFill>
                        </a:rPr>
                        <a:t>$3,300</a:t>
                      </a:r>
                      <a:endParaRPr lang="en-US" sz="1600" b="1" dirty="0">
                        <a:solidFill>
                          <a:srgbClr val="FF000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smtClean="0">
                          <a:solidFill>
                            <a:srgbClr val="FF0000"/>
                          </a:solidFill>
                        </a:rPr>
                        <a:t>$660</a:t>
                      </a:r>
                      <a:endParaRPr lang="en-US" sz="1600" b="1" dirty="0">
                        <a:solidFill>
                          <a:srgbClr val="FF0000"/>
                        </a:solidFill>
                      </a:endParaRPr>
                    </a:p>
                  </a:txBody>
                  <a:tcPr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smtClean="0">
                          <a:solidFill>
                            <a:srgbClr val="FF0000"/>
                          </a:solidFill>
                        </a:rPr>
                        <a:t>$5,000</a:t>
                      </a:r>
                      <a:endParaRPr lang="en-US" sz="1600" b="1" dirty="0">
                        <a:solidFill>
                          <a:srgbClr val="FF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8" name="TextBox 7"/>
          <p:cNvSpPr txBox="1"/>
          <p:nvPr/>
        </p:nvSpPr>
        <p:spPr>
          <a:xfrm>
            <a:off x="467360" y="3825175"/>
            <a:ext cx="7934960" cy="461665"/>
          </a:xfrm>
          <a:prstGeom prst="rect">
            <a:avLst/>
          </a:prstGeom>
          <a:noFill/>
        </p:spPr>
        <p:txBody>
          <a:bodyPr wrap="square" rtlCol="0">
            <a:spAutoFit/>
          </a:bodyPr>
          <a:lstStyle/>
          <a:p>
            <a:r>
              <a:rPr lang="en-US" sz="2400" b="1" dirty="0" smtClean="0"/>
              <a:t>Flexible Spending Accounts (FSA &amp; DCFSA)</a:t>
            </a:r>
            <a:endParaRPr lang="en-US" sz="2400" b="1" dirty="0"/>
          </a:p>
        </p:txBody>
      </p:sp>
      <p:sp>
        <p:nvSpPr>
          <p:cNvPr id="9" name="TextBox 8"/>
          <p:cNvSpPr txBox="1"/>
          <p:nvPr/>
        </p:nvSpPr>
        <p:spPr>
          <a:xfrm>
            <a:off x="571877" y="1478830"/>
            <a:ext cx="5242560" cy="461665"/>
          </a:xfrm>
          <a:prstGeom prst="rect">
            <a:avLst/>
          </a:prstGeom>
          <a:noFill/>
        </p:spPr>
        <p:txBody>
          <a:bodyPr wrap="square" rtlCol="0">
            <a:spAutoFit/>
          </a:bodyPr>
          <a:lstStyle/>
          <a:p>
            <a:r>
              <a:rPr lang="en-US" sz="2400" b="1" dirty="0" smtClean="0"/>
              <a:t>Health Savings Account (HSA)</a:t>
            </a:r>
            <a:endParaRPr lang="en-US" sz="2400" b="1" dirty="0"/>
          </a:p>
        </p:txBody>
      </p:sp>
      <p:graphicFrame>
        <p:nvGraphicFramePr>
          <p:cNvPr id="17" name="Table 16"/>
          <p:cNvGraphicFramePr>
            <a:graphicFrameLocks noGrp="1"/>
          </p:cNvGraphicFramePr>
          <p:nvPr>
            <p:extLst>
              <p:ext uri="{D42A27DB-BD31-4B8C-83A1-F6EECF244321}">
                <p14:modId xmlns:p14="http://schemas.microsoft.com/office/powerpoint/2010/main" val="3535248349"/>
              </p:ext>
            </p:extLst>
          </p:nvPr>
        </p:nvGraphicFramePr>
        <p:xfrm>
          <a:off x="6583679" y="4806875"/>
          <a:ext cx="5140959" cy="1364644"/>
        </p:xfrm>
        <a:graphic>
          <a:graphicData uri="http://schemas.openxmlformats.org/drawingml/2006/table">
            <a:tbl>
              <a:tblPr firstRow="1" bandRow="1">
                <a:tableStyleId>{5C22544A-7EE6-4342-B048-85BDC9FD1C3A}</a:tableStyleId>
              </a:tblPr>
              <a:tblGrid>
                <a:gridCol w="1713653"/>
                <a:gridCol w="1713653"/>
                <a:gridCol w="1713653"/>
              </a:tblGrid>
              <a:tr h="682322">
                <a:tc>
                  <a:txBody>
                    <a:bodyPr/>
                    <a:lstStyle/>
                    <a:p>
                      <a:pPr algn="ctr"/>
                      <a:r>
                        <a:rPr lang="en-US" sz="1600" b="1" dirty="0" smtClean="0"/>
                        <a:t>Commuter </a:t>
                      </a:r>
                      <a:endParaRPr lang="en-US" sz="1600" b="1"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398"/>
                    </a:solidFill>
                  </a:tcPr>
                </a:tc>
                <a:tc>
                  <a:txBody>
                    <a:bodyPr/>
                    <a:lstStyle/>
                    <a:p>
                      <a:pPr algn="ctr"/>
                      <a:r>
                        <a:rPr lang="en-US" sz="1600" b="1" dirty="0" smtClean="0"/>
                        <a:t>Parking</a:t>
                      </a:r>
                      <a:endParaRPr lang="en-US" sz="1600" b="1" dirty="0"/>
                    </a:p>
                  </a:txBody>
                  <a:tcPr anchor="b">
                    <a:lnT w="12700" cap="flat" cmpd="sng" algn="ctr">
                      <a:solidFill>
                        <a:schemeClr val="tx1"/>
                      </a:solidFill>
                      <a:prstDash val="solid"/>
                      <a:round/>
                      <a:headEnd type="none" w="med" len="med"/>
                      <a:tailEnd type="none" w="med" len="med"/>
                    </a:lnT>
                    <a:solidFill>
                      <a:srgbClr val="00B398"/>
                    </a:solidFill>
                  </a:tcPr>
                </a:tc>
                <a:tc>
                  <a:txBody>
                    <a:bodyPr/>
                    <a:lstStyle/>
                    <a:p>
                      <a:pPr algn="ctr"/>
                      <a:r>
                        <a:rPr lang="en-US" sz="1600" b="1" dirty="0" smtClean="0"/>
                        <a:t>Transit</a:t>
                      </a:r>
                      <a:endParaRPr lang="en-US" sz="1600" b="1"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398"/>
                    </a:solidFill>
                  </a:tcPr>
                </a:tc>
              </a:tr>
              <a:tr h="682322">
                <a:tc>
                  <a:txBody>
                    <a:bodyPr/>
                    <a:lstStyle/>
                    <a:p>
                      <a:pPr algn="ctr"/>
                      <a:r>
                        <a:rPr lang="en-US" sz="1600" b="1" dirty="0" smtClean="0">
                          <a:solidFill>
                            <a:srgbClr val="FF0000"/>
                          </a:solidFill>
                        </a:rPr>
                        <a:t>Pre-tax</a:t>
                      </a:r>
                      <a:endParaRPr lang="en-US" sz="1600" b="1" dirty="0">
                        <a:solidFill>
                          <a:srgbClr val="FF000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smtClean="0">
                          <a:solidFill>
                            <a:srgbClr val="FF0000"/>
                          </a:solidFill>
                        </a:rPr>
                        <a:t>$325</a:t>
                      </a:r>
                      <a:endParaRPr lang="en-US" sz="1600" b="1" dirty="0">
                        <a:solidFill>
                          <a:srgbClr val="FF0000"/>
                        </a:solidFill>
                      </a:endParaRPr>
                    </a:p>
                  </a:txBody>
                  <a:tcPr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smtClean="0">
                          <a:solidFill>
                            <a:srgbClr val="FF0000"/>
                          </a:solidFill>
                        </a:rPr>
                        <a:t>$325</a:t>
                      </a:r>
                      <a:endParaRPr lang="en-US" sz="1600" b="1" dirty="0">
                        <a:solidFill>
                          <a:srgbClr val="FF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pic>
        <p:nvPicPr>
          <p:cNvPr id="25" name="Picture 24"/>
          <p:cNvPicPr>
            <a:picLocks noChangeAspect="1"/>
          </p:cNvPicPr>
          <p:nvPr/>
        </p:nvPicPr>
        <p:blipFill>
          <a:blip r:embed="rId4"/>
          <a:stretch>
            <a:fillRect/>
          </a:stretch>
        </p:blipFill>
        <p:spPr>
          <a:xfrm>
            <a:off x="6413863" y="4137179"/>
            <a:ext cx="5497060" cy="646232"/>
          </a:xfrm>
          <a:prstGeom prst="rect">
            <a:avLst/>
          </a:prstGeom>
        </p:spPr>
      </p:pic>
    </p:spTree>
    <p:extLst>
      <p:ext uri="{BB962C8B-B14F-4D97-AF65-F5344CB8AC3E}">
        <p14:creationId xmlns:p14="http://schemas.microsoft.com/office/powerpoint/2010/main" val="2385375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Savings Account (HSA) Employer Matching Contributions - Increase</a:t>
            </a:r>
            <a:endParaRPr lang="en-US" dirty="0"/>
          </a:p>
        </p:txBody>
      </p:sp>
      <p:sp>
        <p:nvSpPr>
          <p:cNvPr id="3" name="Rectangle 2"/>
          <p:cNvSpPr/>
          <p:nvPr/>
        </p:nvSpPr>
        <p:spPr>
          <a:xfrm>
            <a:off x="711200" y="1206512"/>
            <a:ext cx="10901680" cy="5232202"/>
          </a:xfrm>
          <a:prstGeom prst="rect">
            <a:avLst/>
          </a:prstGeom>
        </p:spPr>
        <p:txBody>
          <a:bodyPr wrap="square">
            <a:spAutoFit/>
          </a:bodyPr>
          <a:lstStyle/>
          <a:p>
            <a:r>
              <a:rPr lang="en-US" sz="2000" b="1" dirty="0"/>
              <a:t>Effective January 1, </a:t>
            </a:r>
            <a:r>
              <a:rPr lang="en-US" sz="2000" b="1" dirty="0" smtClean="0"/>
              <a:t>2025</a:t>
            </a:r>
          </a:p>
          <a:p>
            <a:endParaRPr lang="en-US" sz="2000" b="1" dirty="0"/>
          </a:p>
          <a:p>
            <a:r>
              <a:rPr lang="en-US" sz="2000" dirty="0"/>
              <a:t>All associates enrolled in the Basic HDHP and elect to contribute to the HSA are eligible to receive an employer matching contribution: </a:t>
            </a:r>
            <a:endParaRPr lang="en-US" sz="2000" dirty="0" smtClean="0"/>
          </a:p>
          <a:p>
            <a:endParaRPr lang="en-US" sz="1000" dirty="0"/>
          </a:p>
          <a:p>
            <a:pPr>
              <a:buClr>
                <a:srgbClr val="078694"/>
              </a:buClr>
            </a:pPr>
            <a:r>
              <a:rPr lang="en-US" sz="2000" b="1" dirty="0"/>
              <a:t>Individual: </a:t>
            </a:r>
            <a:endParaRPr lang="en-US" sz="2000" b="1" dirty="0" smtClean="0"/>
          </a:p>
          <a:p>
            <a:pPr marL="342900" indent="-342900">
              <a:buClr>
                <a:srgbClr val="078694"/>
              </a:buClr>
              <a:buFont typeface="Wingdings 3" panose="05040102010807070707" pitchFamily="18" charset="2"/>
              <a:buChar char=""/>
            </a:pPr>
            <a:r>
              <a:rPr lang="en-US" sz="2000" dirty="0" smtClean="0">
                <a:solidFill>
                  <a:srgbClr val="FF0000"/>
                </a:solidFill>
              </a:rPr>
              <a:t>$250</a:t>
            </a:r>
          </a:p>
          <a:p>
            <a:pPr marL="342900" indent="-342900">
              <a:buClr>
                <a:srgbClr val="078694"/>
              </a:buClr>
              <a:buFont typeface="Wingdings 3" panose="05040102010807070707" pitchFamily="18" charset="2"/>
              <a:buChar char=""/>
            </a:pPr>
            <a:r>
              <a:rPr lang="en-US" sz="2000" dirty="0" smtClean="0"/>
              <a:t>$500</a:t>
            </a:r>
          </a:p>
          <a:p>
            <a:pPr marL="342900" indent="-342900">
              <a:buClr>
                <a:srgbClr val="078694"/>
              </a:buClr>
              <a:buFont typeface="Wingdings 3" panose="05040102010807070707" pitchFamily="18" charset="2"/>
              <a:buChar char=""/>
            </a:pPr>
            <a:r>
              <a:rPr lang="en-US" sz="2000" dirty="0" smtClean="0">
                <a:solidFill>
                  <a:srgbClr val="FF0000"/>
                </a:solidFill>
              </a:rPr>
              <a:t>$750</a:t>
            </a:r>
          </a:p>
          <a:p>
            <a:pPr marL="342900" indent="-342900">
              <a:buClr>
                <a:srgbClr val="078694"/>
              </a:buClr>
              <a:buFont typeface="Wingdings 3" panose="05040102010807070707" pitchFamily="18" charset="2"/>
              <a:buChar char=""/>
            </a:pPr>
            <a:endParaRPr lang="en-US" sz="400" dirty="0" smtClean="0"/>
          </a:p>
          <a:p>
            <a:pPr>
              <a:buClr>
                <a:srgbClr val="078694"/>
              </a:buClr>
            </a:pPr>
            <a:r>
              <a:rPr lang="en-US" sz="2000" b="1" dirty="0" smtClean="0"/>
              <a:t>Family</a:t>
            </a:r>
            <a:r>
              <a:rPr lang="en-US" sz="2000" b="1" dirty="0"/>
              <a:t>:</a:t>
            </a:r>
            <a:r>
              <a:rPr lang="en-US" sz="2000" dirty="0"/>
              <a:t> </a:t>
            </a:r>
            <a:endParaRPr lang="en-US" sz="2000" dirty="0" smtClean="0"/>
          </a:p>
          <a:p>
            <a:pPr marL="342900" indent="-342900">
              <a:buClr>
                <a:srgbClr val="078694"/>
              </a:buClr>
              <a:buFont typeface="Wingdings 3" panose="05040102010807070707" pitchFamily="18" charset="2"/>
              <a:buChar char=""/>
            </a:pPr>
            <a:r>
              <a:rPr lang="en-US" sz="2000" dirty="0" smtClean="0"/>
              <a:t>$</a:t>
            </a:r>
            <a:r>
              <a:rPr lang="en-US" sz="2000" dirty="0"/>
              <a:t>1,000 </a:t>
            </a:r>
            <a:endParaRPr lang="en-US" sz="2000" dirty="0" smtClean="0"/>
          </a:p>
          <a:p>
            <a:pPr marL="342900" indent="-342900">
              <a:buClr>
                <a:srgbClr val="078694"/>
              </a:buClr>
              <a:buFont typeface="Wingdings 3" panose="05040102010807070707" pitchFamily="18" charset="2"/>
              <a:buChar char=""/>
            </a:pPr>
            <a:r>
              <a:rPr lang="en-US" sz="2000" dirty="0" smtClean="0">
                <a:solidFill>
                  <a:srgbClr val="FF0000"/>
                </a:solidFill>
              </a:rPr>
              <a:t>$1,500</a:t>
            </a:r>
          </a:p>
          <a:p>
            <a:endParaRPr lang="en-US" sz="1600" b="1" dirty="0"/>
          </a:p>
          <a:p>
            <a:r>
              <a:rPr lang="en-US" sz="2000" b="1" dirty="0" smtClean="0"/>
              <a:t>Note</a:t>
            </a:r>
            <a:r>
              <a:rPr lang="en-US" sz="2000" b="1" dirty="0"/>
              <a:t>: </a:t>
            </a:r>
            <a:r>
              <a:rPr lang="en-US" sz="2000" dirty="0"/>
              <a:t>The matching contribution will require associate participation of the minimum dollar amount (Individual $250, $500 and $750 and Family $1,000 </a:t>
            </a:r>
            <a:r>
              <a:rPr lang="en-US" sz="2000" dirty="0" smtClean="0"/>
              <a:t>and </a:t>
            </a:r>
            <a:r>
              <a:rPr lang="en-US" sz="2000" dirty="0"/>
              <a:t>$1,500</a:t>
            </a:r>
            <a:r>
              <a:rPr lang="en-US" sz="2000" dirty="0" smtClean="0"/>
              <a:t>) </a:t>
            </a:r>
            <a:r>
              <a:rPr lang="en-US" sz="2000" dirty="0"/>
              <a:t>with matching contributions deposited to active associate’s account on a quarterly </a:t>
            </a:r>
            <a:r>
              <a:rPr lang="en-US" sz="2000" dirty="0" smtClean="0"/>
              <a:t>basis.</a:t>
            </a:r>
            <a:endParaRPr lang="en-US" sz="2000" dirty="0"/>
          </a:p>
          <a:p>
            <a:endParaRPr lang="en-US" sz="2000" dirty="0"/>
          </a:p>
        </p:txBody>
      </p:sp>
    </p:spTree>
    <p:extLst>
      <p:ext uri="{BB962C8B-B14F-4D97-AF65-F5344CB8AC3E}">
        <p14:creationId xmlns:p14="http://schemas.microsoft.com/office/powerpoint/2010/main" val="3090803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6">
                <a:shade val="45000"/>
                <a:satMod val="135000"/>
              </a:schemeClr>
              <a:prstClr val="white"/>
            </a:duotone>
          </a:blip>
          <a:stretch>
            <a:fillRect/>
          </a:stretch>
        </p:blipFill>
        <p:spPr>
          <a:xfrm>
            <a:off x="9921766" y="5093368"/>
            <a:ext cx="2081047" cy="1358232"/>
          </a:xfrm>
          <a:prstGeom prst="rect">
            <a:avLst/>
          </a:prstGeom>
          <a:solidFill>
            <a:schemeClr val="bg1">
              <a:alpha val="50000"/>
            </a:schemeClr>
          </a:solidFill>
        </p:spPr>
      </p:pic>
      <p:sp>
        <p:nvSpPr>
          <p:cNvPr id="3" name="Title 2">
            <a:extLst>
              <a:ext uri="{FF2B5EF4-FFF2-40B4-BE49-F238E27FC236}">
                <a16:creationId xmlns="" xmlns:a16="http://schemas.microsoft.com/office/drawing/2014/main" id="{AEE63C9F-7AAE-E346-94A9-498C515AB154}"/>
              </a:ext>
            </a:extLst>
          </p:cNvPr>
          <p:cNvSpPr>
            <a:spLocks noGrp="1"/>
          </p:cNvSpPr>
          <p:nvPr>
            <p:ph type="title"/>
          </p:nvPr>
        </p:nvSpPr>
        <p:spPr/>
        <p:txBody>
          <a:bodyPr/>
          <a:lstStyle/>
          <a:p>
            <a:r>
              <a:rPr lang="en-US" dirty="0" smtClean="0"/>
              <a:t>What is a Health Savings Account?</a:t>
            </a:r>
            <a:endParaRPr lang="en-US" dirty="0"/>
          </a:p>
        </p:txBody>
      </p:sp>
      <p:sp>
        <p:nvSpPr>
          <p:cNvPr id="5" name="Slide Number Placeholder 4">
            <a:extLst>
              <a:ext uri="{FF2B5EF4-FFF2-40B4-BE49-F238E27FC236}">
                <a16:creationId xmlns="" xmlns:a16="http://schemas.microsoft.com/office/drawing/2014/main" id="{3951E674-F699-294D-91C4-2E0676DC8F02}"/>
              </a:ext>
            </a:extLst>
          </p:cNvPr>
          <p:cNvSpPr>
            <a:spLocks noGrp="1"/>
          </p:cNvSpPr>
          <p:nvPr>
            <p:ph type="sldNum" sz="quarter" idx="13"/>
          </p:nvPr>
        </p:nvSpPr>
        <p:spPr/>
        <p:txBody>
          <a:bodyPr/>
          <a:lstStyle/>
          <a:p>
            <a:fld id="{16C3D7FA-CF9E-3C4E-AA1B-5291EABBF47C}" type="slidenum">
              <a:rPr lang="en-US" smtClean="0"/>
              <a:pPr/>
              <a:t>23</a:t>
            </a:fld>
            <a:endParaRPr lang="en-US" dirty="0"/>
          </a:p>
        </p:txBody>
      </p:sp>
      <p:sp>
        <p:nvSpPr>
          <p:cNvPr id="4" name="Content Placeholder 2"/>
          <p:cNvSpPr>
            <a:spLocks noGrp="1"/>
          </p:cNvSpPr>
          <p:nvPr>
            <p:ph idx="1"/>
          </p:nvPr>
        </p:nvSpPr>
        <p:spPr>
          <a:xfrm>
            <a:off x="711200" y="1497542"/>
            <a:ext cx="10769600" cy="4954058"/>
          </a:xfrm>
          <a:prstGeom prst="rect">
            <a:avLst/>
          </a:prstGeo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vl5pPr marL="2057400" indent="-228600">
              <a:buFont typeface="Calibri" panose="020F0502020204030204" pitchFamily="34" charset="0"/>
              <a:buChar char="»"/>
              <a:defRPr/>
            </a:lvl5pPr>
          </a:lstStyle>
          <a:p>
            <a:pPr marL="0" indent="0">
              <a:spcBef>
                <a:spcPts val="0"/>
              </a:spcBef>
              <a:spcAft>
                <a:spcPts val="600"/>
              </a:spcAft>
              <a:buNone/>
            </a:pPr>
            <a:r>
              <a:rPr lang="en-US" sz="2000" dirty="0"/>
              <a:t>A </a:t>
            </a:r>
            <a:r>
              <a:rPr lang="en-US" sz="2000" dirty="0">
                <a:solidFill>
                  <a:srgbClr val="009A96"/>
                </a:solidFill>
              </a:rPr>
              <a:t>Health Savings Account (HSA) </a:t>
            </a:r>
            <a:r>
              <a:rPr lang="en-US" sz="2000" dirty="0"/>
              <a:t>is a personal investment account that you own. You can use it to save money, federal income-tax–free, to pay for qualified medical expenses. When you have medical expenses, including those that may apply to your deductible, you can choose to pay for them using the money in your HSA. Or, you can save the money for a future need – even into retirement</a:t>
            </a:r>
            <a:r>
              <a:rPr lang="en-US" sz="2000" dirty="0" smtClean="0"/>
              <a:t>.</a:t>
            </a:r>
            <a:endParaRPr lang="en-US" sz="2000" dirty="0" smtClean="0">
              <a:solidFill>
                <a:srgbClr val="000000"/>
              </a:solidFill>
            </a:endParaRPr>
          </a:p>
          <a:p>
            <a:pPr marL="0" indent="0">
              <a:spcBef>
                <a:spcPts val="0"/>
              </a:spcBef>
              <a:spcAft>
                <a:spcPts val="600"/>
              </a:spcAft>
              <a:buNone/>
            </a:pPr>
            <a:endParaRPr lang="en-US" sz="1000" dirty="0" smtClean="0">
              <a:solidFill>
                <a:srgbClr val="000000"/>
              </a:solidFill>
            </a:endParaRPr>
          </a:p>
          <a:p>
            <a:pPr marL="0" indent="0">
              <a:spcBef>
                <a:spcPts val="0"/>
              </a:spcBef>
              <a:spcAft>
                <a:spcPts val="600"/>
              </a:spcAft>
              <a:buNone/>
            </a:pPr>
            <a:r>
              <a:rPr lang="en-US" sz="2000" b="1" dirty="0" smtClean="0">
                <a:solidFill>
                  <a:srgbClr val="000000"/>
                </a:solidFill>
              </a:rPr>
              <a:t>The advantages of an HSA if you select a High Deductible Health Plan (HDHP)</a:t>
            </a:r>
          </a:p>
          <a:p>
            <a:pPr marL="342900" indent="-342900">
              <a:spcBef>
                <a:spcPts val="0"/>
              </a:spcBef>
              <a:spcAft>
                <a:spcPts val="600"/>
              </a:spcAft>
              <a:buClr>
                <a:schemeClr val="tx1"/>
              </a:buClr>
              <a:buFont typeface="+mj-lt"/>
              <a:buAutoNum type="arabicPeriod"/>
            </a:pPr>
            <a:r>
              <a:rPr lang="en-US" sz="2000" dirty="0">
                <a:solidFill>
                  <a:srgbClr val="009A96"/>
                </a:solidFill>
              </a:rPr>
              <a:t>Triple Tax </a:t>
            </a:r>
            <a:r>
              <a:rPr lang="en-US" sz="2000" dirty="0" smtClean="0">
                <a:solidFill>
                  <a:srgbClr val="009A96"/>
                </a:solidFill>
              </a:rPr>
              <a:t>Advantage:</a:t>
            </a:r>
          </a:p>
          <a:p>
            <a:pPr lvl="1">
              <a:spcBef>
                <a:spcPts val="0"/>
              </a:spcBef>
              <a:spcAft>
                <a:spcPts val="600"/>
              </a:spcAft>
              <a:buClr>
                <a:schemeClr val="tx1"/>
              </a:buClr>
            </a:pPr>
            <a:r>
              <a:rPr lang="en-US" sz="2000" dirty="0" smtClean="0"/>
              <a:t>Contributions </a:t>
            </a:r>
            <a:r>
              <a:rPr lang="en-US" sz="2000" dirty="0"/>
              <a:t>that </a:t>
            </a:r>
            <a:r>
              <a:rPr lang="en-US" sz="2000" dirty="0" smtClean="0"/>
              <a:t>you make </a:t>
            </a:r>
            <a:r>
              <a:rPr lang="en-US" sz="2000" dirty="0"/>
              <a:t>to the HSA can be tax-free for </a:t>
            </a:r>
            <a:r>
              <a:rPr lang="en-US" sz="2000" dirty="0" smtClean="0"/>
              <a:t>you.</a:t>
            </a:r>
          </a:p>
          <a:p>
            <a:pPr lvl="1">
              <a:spcBef>
                <a:spcPts val="0"/>
              </a:spcBef>
              <a:spcAft>
                <a:spcPts val="600"/>
              </a:spcAft>
              <a:buClr>
                <a:schemeClr val="tx1"/>
              </a:buClr>
            </a:pPr>
            <a:r>
              <a:rPr lang="en-US" sz="2000" dirty="0" smtClean="0"/>
              <a:t>Interest </a:t>
            </a:r>
            <a:r>
              <a:rPr lang="en-US" sz="2000" dirty="0"/>
              <a:t>and investment earnings on your HSA balance are not taxed.</a:t>
            </a:r>
          </a:p>
          <a:p>
            <a:pPr lvl="1">
              <a:spcBef>
                <a:spcPts val="0"/>
              </a:spcBef>
              <a:spcAft>
                <a:spcPts val="600"/>
              </a:spcAft>
              <a:buClr>
                <a:schemeClr val="tx1"/>
              </a:buClr>
            </a:pPr>
            <a:r>
              <a:rPr lang="en-US" sz="2000" dirty="0" smtClean="0"/>
              <a:t>Withdrawals used to pay for qualified medical expenses are not taxed.</a:t>
            </a:r>
          </a:p>
          <a:p>
            <a:pPr marL="457200" indent="-457200">
              <a:spcBef>
                <a:spcPts val="0"/>
              </a:spcBef>
              <a:spcAft>
                <a:spcPts val="600"/>
              </a:spcAft>
              <a:buClr>
                <a:schemeClr val="tx1"/>
              </a:buClr>
              <a:buFont typeface="+mj-lt"/>
              <a:buAutoNum type="arabicPeriod"/>
            </a:pPr>
            <a:r>
              <a:rPr lang="en-US" sz="2000" dirty="0" smtClean="0">
                <a:solidFill>
                  <a:srgbClr val="009A96"/>
                </a:solidFill>
              </a:rPr>
              <a:t>Portable:</a:t>
            </a:r>
            <a:r>
              <a:rPr lang="en-US" sz="2000" dirty="0" smtClean="0"/>
              <a:t> Your money rolls over year after year and the account is yours to keep, even if you leave the company or retire. </a:t>
            </a:r>
          </a:p>
          <a:p>
            <a:pPr marL="457200" indent="-457200">
              <a:spcBef>
                <a:spcPts val="0"/>
              </a:spcBef>
              <a:spcAft>
                <a:spcPts val="600"/>
              </a:spcAft>
              <a:buClr>
                <a:schemeClr val="tx1"/>
              </a:buClr>
              <a:buFont typeface="+mj-lt"/>
              <a:buAutoNum type="arabicPeriod"/>
            </a:pPr>
            <a:r>
              <a:rPr lang="en-US" sz="2000" dirty="0" smtClean="0">
                <a:solidFill>
                  <a:srgbClr val="009A96"/>
                </a:solidFill>
              </a:rPr>
              <a:t>Your HSA can be a tool for saving for retirement:</a:t>
            </a:r>
            <a:r>
              <a:rPr lang="en-US" sz="2000" dirty="0" smtClean="0"/>
              <a:t> investing part or all of your HSA balance makes your money work even harder – potentially growing tax-free for future health expenses.</a:t>
            </a:r>
          </a:p>
          <a:p>
            <a:pPr marL="0" indent="0">
              <a:spcBef>
                <a:spcPts val="0"/>
              </a:spcBef>
              <a:spcAft>
                <a:spcPts val="600"/>
              </a:spcAft>
              <a:buClr>
                <a:schemeClr val="tx1"/>
              </a:buClr>
              <a:buNone/>
            </a:pPr>
            <a:endParaRPr lang="en-US" sz="2000" dirty="0" smtClean="0"/>
          </a:p>
          <a:p>
            <a:pPr marL="285750" indent="-285750">
              <a:spcBef>
                <a:spcPts val="0"/>
              </a:spcBef>
              <a:spcAft>
                <a:spcPts val="600"/>
              </a:spcAft>
            </a:pPr>
            <a:endParaRPr lang="en-US" sz="2000" b="1" dirty="0" smtClean="0">
              <a:solidFill>
                <a:srgbClr val="000000"/>
              </a:solidFill>
            </a:endParaRPr>
          </a:p>
          <a:p>
            <a:pPr marL="0" indent="0">
              <a:buNone/>
            </a:pPr>
            <a:endParaRPr lang="en-US" sz="2000" b="1" dirty="0" smtClean="0">
              <a:solidFill>
                <a:srgbClr val="000000"/>
              </a:solidFill>
            </a:endParaRPr>
          </a:p>
          <a:p>
            <a:pPr marL="457200" lvl="1" indent="0">
              <a:buNone/>
            </a:pPr>
            <a:endParaRPr lang="en-US" sz="2000" b="1" dirty="0" smtClean="0">
              <a:solidFill>
                <a:srgbClr val="000000"/>
              </a:solidFill>
            </a:endParaRPr>
          </a:p>
          <a:p>
            <a:pPr marL="0" indent="0">
              <a:buNone/>
            </a:pPr>
            <a:endParaRPr lang="en-US" sz="2000" b="1" dirty="0">
              <a:solidFill>
                <a:srgbClr val="000000"/>
              </a:solidFill>
            </a:endParaRPr>
          </a:p>
        </p:txBody>
      </p:sp>
    </p:spTree>
    <p:extLst>
      <p:ext uri="{BB962C8B-B14F-4D97-AF65-F5344CB8AC3E}">
        <p14:creationId xmlns:p14="http://schemas.microsoft.com/office/powerpoint/2010/main" val="524472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EE63C9F-7AAE-E346-94A9-498C515AB154}"/>
              </a:ext>
            </a:extLst>
          </p:cNvPr>
          <p:cNvSpPr>
            <a:spLocks noGrp="1"/>
          </p:cNvSpPr>
          <p:nvPr>
            <p:ph type="title"/>
          </p:nvPr>
        </p:nvSpPr>
        <p:spPr/>
        <p:txBody>
          <a:bodyPr/>
          <a:lstStyle/>
          <a:p>
            <a:r>
              <a:rPr lang="en-US" dirty="0" smtClean="0"/>
              <a:t>What is a Flexible Spending Account?</a:t>
            </a:r>
            <a:endParaRPr lang="en-US" dirty="0"/>
          </a:p>
        </p:txBody>
      </p:sp>
      <p:sp>
        <p:nvSpPr>
          <p:cNvPr id="5" name="Slide Number Placeholder 4">
            <a:extLst>
              <a:ext uri="{FF2B5EF4-FFF2-40B4-BE49-F238E27FC236}">
                <a16:creationId xmlns="" xmlns:a16="http://schemas.microsoft.com/office/drawing/2014/main" id="{3951E674-F699-294D-91C4-2E0676DC8F02}"/>
              </a:ext>
            </a:extLst>
          </p:cNvPr>
          <p:cNvSpPr>
            <a:spLocks noGrp="1"/>
          </p:cNvSpPr>
          <p:nvPr>
            <p:ph type="sldNum" sz="quarter" idx="13"/>
          </p:nvPr>
        </p:nvSpPr>
        <p:spPr/>
        <p:txBody>
          <a:bodyPr/>
          <a:lstStyle/>
          <a:p>
            <a:fld id="{16C3D7FA-CF9E-3C4E-AA1B-5291EABBF47C}" type="slidenum">
              <a:rPr lang="en-US" smtClean="0"/>
              <a:pPr/>
              <a:t>24</a:t>
            </a:fld>
            <a:endParaRPr lang="en-US" dirty="0"/>
          </a:p>
        </p:txBody>
      </p:sp>
      <p:sp>
        <p:nvSpPr>
          <p:cNvPr id="4" name="Content Placeholder 2"/>
          <p:cNvSpPr>
            <a:spLocks noGrp="1"/>
          </p:cNvSpPr>
          <p:nvPr>
            <p:ph idx="1"/>
          </p:nvPr>
        </p:nvSpPr>
        <p:spPr>
          <a:xfrm>
            <a:off x="711200" y="1633319"/>
            <a:ext cx="10769600" cy="4954058"/>
          </a:xfrm>
          <a:prstGeom prst="rect">
            <a:avLst/>
          </a:prstGeo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vl5pPr marL="2057400" indent="-228600">
              <a:buFont typeface="Calibri" panose="020F0502020204030204" pitchFamily="34" charset="0"/>
              <a:buChar char="»"/>
              <a:defRPr/>
            </a:lvl5pPr>
          </a:lstStyle>
          <a:p>
            <a:pPr marL="285750" indent="-285750"/>
            <a:endParaRPr lang="en-US" sz="2000" b="1" dirty="0" smtClean="0">
              <a:solidFill>
                <a:srgbClr val="000000"/>
              </a:solidFill>
            </a:endParaRPr>
          </a:p>
          <a:p>
            <a:pPr marL="285750" indent="-285750"/>
            <a:endParaRPr lang="en-US" sz="2000" b="1" dirty="0">
              <a:solidFill>
                <a:srgbClr val="000000"/>
              </a:solidFill>
            </a:endParaRPr>
          </a:p>
          <a:p>
            <a:pPr marL="0" indent="0">
              <a:buNone/>
            </a:pPr>
            <a:endParaRPr lang="en-US" sz="2000" b="1" dirty="0" smtClean="0">
              <a:solidFill>
                <a:srgbClr val="000000"/>
              </a:solidFill>
            </a:endParaRPr>
          </a:p>
          <a:p>
            <a:pPr marL="457200" lvl="1" indent="0">
              <a:buNone/>
            </a:pPr>
            <a:endParaRPr lang="en-US" sz="2000" b="1" dirty="0" smtClean="0">
              <a:solidFill>
                <a:srgbClr val="000000"/>
              </a:solidFill>
            </a:endParaRPr>
          </a:p>
          <a:p>
            <a:pPr marL="0" indent="0">
              <a:buNone/>
            </a:pPr>
            <a:endParaRPr lang="en-US" sz="2000" b="1" dirty="0">
              <a:solidFill>
                <a:srgbClr val="000000"/>
              </a:solidFill>
            </a:endParaRPr>
          </a:p>
        </p:txBody>
      </p:sp>
      <p:pic>
        <p:nvPicPr>
          <p:cNvPr id="7" name="Picture 6"/>
          <p:cNvPicPr>
            <a:picLocks noChangeAspect="1"/>
          </p:cNvPicPr>
          <p:nvPr/>
        </p:nvPicPr>
        <p:blipFill>
          <a:blip r:embed="rId3">
            <a:duotone>
              <a:schemeClr val="accent1">
                <a:shade val="45000"/>
                <a:satMod val="135000"/>
              </a:schemeClr>
              <a:prstClr val="white"/>
            </a:duotone>
          </a:blip>
          <a:stretch>
            <a:fillRect/>
          </a:stretch>
        </p:blipFill>
        <p:spPr>
          <a:xfrm flipH="1">
            <a:off x="0" y="4724614"/>
            <a:ext cx="3268717" cy="2133385"/>
          </a:xfrm>
          <a:prstGeom prst="rect">
            <a:avLst/>
          </a:prstGeom>
          <a:solidFill>
            <a:schemeClr val="bg1">
              <a:alpha val="50000"/>
            </a:schemeClr>
          </a:solidFill>
        </p:spPr>
      </p:pic>
      <p:sp>
        <p:nvSpPr>
          <p:cNvPr id="10" name="TextBox 9"/>
          <p:cNvSpPr txBox="1"/>
          <p:nvPr/>
        </p:nvSpPr>
        <p:spPr>
          <a:xfrm>
            <a:off x="399394" y="1362697"/>
            <a:ext cx="11580308" cy="3939540"/>
          </a:xfrm>
          <a:prstGeom prst="rect">
            <a:avLst/>
          </a:prstGeom>
          <a:noFill/>
        </p:spPr>
        <p:txBody>
          <a:bodyPr wrap="square" rtlCol="0">
            <a:spAutoFit/>
          </a:bodyPr>
          <a:lstStyle/>
          <a:p>
            <a:pPr>
              <a:spcAft>
                <a:spcPts val="600"/>
              </a:spcAft>
            </a:pPr>
            <a:r>
              <a:rPr lang="en-US" sz="2000" dirty="0" smtClean="0"/>
              <a:t>An FSA allows you to have a set amount taken from your pay before taxes, which lowers your income tax.  The money is put into an account you use to reimburse yourself for eligible expenses.  </a:t>
            </a:r>
          </a:p>
          <a:p>
            <a:pPr>
              <a:spcAft>
                <a:spcPts val="600"/>
              </a:spcAft>
            </a:pPr>
            <a:r>
              <a:rPr lang="en-US" sz="2000" b="1" dirty="0" smtClean="0"/>
              <a:t>Transformco offers two kinds of FSAs:</a:t>
            </a:r>
          </a:p>
          <a:p>
            <a:pPr marL="800100" lvl="1" indent="-342900">
              <a:spcAft>
                <a:spcPts val="600"/>
              </a:spcAft>
              <a:buClr>
                <a:srgbClr val="015788"/>
              </a:buClr>
              <a:buFont typeface="Wingdings 3" panose="05040102010807070707" pitchFamily="18" charset="2"/>
              <a:buChar char=""/>
            </a:pPr>
            <a:r>
              <a:rPr lang="en-US" sz="2000" dirty="0" smtClean="0"/>
              <a:t>The </a:t>
            </a:r>
            <a:r>
              <a:rPr lang="en-US" sz="2000" b="1" dirty="0" smtClean="0">
                <a:solidFill>
                  <a:srgbClr val="009A96"/>
                </a:solidFill>
              </a:rPr>
              <a:t>Health Care FSA </a:t>
            </a:r>
            <a:r>
              <a:rPr lang="en-US" sz="2000" dirty="0" smtClean="0"/>
              <a:t>is used to pay for most out-of-pocket medical, vision, and dental care expenses for you and your eligible dependents.</a:t>
            </a:r>
          </a:p>
          <a:p>
            <a:pPr marL="800100" lvl="1" indent="-342900">
              <a:spcAft>
                <a:spcPts val="600"/>
              </a:spcAft>
              <a:buClr>
                <a:srgbClr val="015788"/>
              </a:buClr>
              <a:buFont typeface="Wingdings 3" panose="05040102010807070707" pitchFamily="18" charset="2"/>
              <a:buChar char=""/>
            </a:pPr>
            <a:r>
              <a:rPr lang="en-US" sz="2000" dirty="0" smtClean="0"/>
              <a:t>The </a:t>
            </a:r>
            <a:r>
              <a:rPr lang="en-US" sz="2000" b="1" dirty="0" smtClean="0">
                <a:solidFill>
                  <a:srgbClr val="009A96"/>
                </a:solidFill>
              </a:rPr>
              <a:t>Dependent Care FSA </a:t>
            </a:r>
            <a:r>
              <a:rPr lang="en-US" sz="2000" dirty="0" smtClean="0"/>
              <a:t>is for eligible day care expenses for a dependent child under the age of 13, or elder care for a dependent adult, while you work.</a:t>
            </a:r>
          </a:p>
          <a:p>
            <a:pPr>
              <a:spcAft>
                <a:spcPts val="600"/>
              </a:spcAft>
              <a:buClr>
                <a:srgbClr val="015788"/>
              </a:buClr>
            </a:pPr>
            <a:r>
              <a:rPr lang="en-US" sz="2000" dirty="0" smtClean="0"/>
              <a:t>You can enroll in one type of FSA or both.  You contribute tax-free dollars to your FSA(s) through payroll deductions.</a:t>
            </a:r>
          </a:p>
          <a:p>
            <a:pPr marL="342900" indent="-342900">
              <a:spcAft>
                <a:spcPts val="600"/>
              </a:spcAft>
              <a:buClr>
                <a:srgbClr val="015788"/>
              </a:buClr>
              <a:buFont typeface="Wingdings 3" panose="05040102010807070707" pitchFamily="18" charset="2"/>
              <a:buChar char=""/>
            </a:pPr>
            <a:endParaRPr lang="en-US" sz="2000" dirty="0"/>
          </a:p>
          <a:p>
            <a:pPr marL="342900" indent="-342900">
              <a:spcAft>
                <a:spcPts val="600"/>
              </a:spcAft>
              <a:buClr>
                <a:srgbClr val="015788"/>
              </a:buClr>
              <a:buFont typeface="Wingdings 3" panose="05040102010807070707" pitchFamily="18" charset="2"/>
              <a:buChar char=""/>
            </a:pPr>
            <a:endParaRPr lang="en-US" sz="2000" dirty="0"/>
          </a:p>
        </p:txBody>
      </p:sp>
      <p:sp>
        <p:nvSpPr>
          <p:cNvPr id="11" name="TextBox 10"/>
          <p:cNvSpPr txBox="1"/>
          <p:nvPr/>
        </p:nvSpPr>
        <p:spPr>
          <a:xfrm>
            <a:off x="3268717" y="4350137"/>
            <a:ext cx="8429297" cy="2323713"/>
          </a:xfrm>
          <a:prstGeom prst="rect">
            <a:avLst/>
          </a:prstGeom>
          <a:noFill/>
        </p:spPr>
        <p:txBody>
          <a:bodyPr wrap="square" rtlCol="0">
            <a:spAutoFit/>
          </a:bodyPr>
          <a:lstStyle/>
          <a:p>
            <a:pPr>
              <a:spcAft>
                <a:spcPts val="600"/>
              </a:spcAft>
            </a:pPr>
            <a:r>
              <a:rPr lang="en-US" sz="2000" b="1" dirty="0" smtClean="0"/>
              <a:t>Determine How Much to Contribute</a:t>
            </a:r>
          </a:p>
          <a:p>
            <a:pPr>
              <a:spcAft>
                <a:spcPts val="600"/>
              </a:spcAft>
            </a:pPr>
            <a:r>
              <a:rPr lang="en-US" sz="2000" dirty="0" smtClean="0"/>
              <a:t>Determine the annual contribution you want to make to a Health Care account for health, vision, or dental care for you and your dependents, and/or a Dependent Care account for daycare expenses.  Only expenses incurred on or after your effective date of coverage are reimbursable from your FSA.  There is a roll-over feature of up to $640 for 2024, however funds remaining over that amount will be forfeited. In 2025, the rollover amount will increase to $660.</a:t>
            </a:r>
            <a:endParaRPr lang="en-US" sz="1000" dirty="0"/>
          </a:p>
        </p:txBody>
      </p:sp>
    </p:spTree>
    <p:extLst>
      <p:ext uri="{BB962C8B-B14F-4D97-AF65-F5344CB8AC3E}">
        <p14:creationId xmlns:p14="http://schemas.microsoft.com/office/powerpoint/2010/main" val="4288658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6C3D7FA-CF9E-3C4E-AA1B-5291EABBF47C}" type="slidenum">
              <a:rPr lang="en-US" smtClean="0"/>
              <a:pPr/>
              <a:t>25</a:t>
            </a:fld>
            <a:endParaRPr lang="en-US" dirty="0"/>
          </a:p>
        </p:txBody>
      </p:sp>
      <p:sp>
        <p:nvSpPr>
          <p:cNvPr id="3" name="Title 2"/>
          <p:cNvSpPr>
            <a:spLocks noGrp="1"/>
          </p:cNvSpPr>
          <p:nvPr>
            <p:ph type="title"/>
          </p:nvPr>
        </p:nvSpPr>
        <p:spPr>
          <a:xfrm>
            <a:off x="711200" y="342905"/>
            <a:ext cx="11186886" cy="863607"/>
          </a:xfrm>
        </p:spPr>
        <p:txBody>
          <a:bodyPr/>
          <a:lstStyle/>
          <a:p>
            <a:r>
              <a:rPr lang="en-US" dirty="0" smtClean="0"/>
              <a:t>2025 Commuter Benefit Program and Account Limits</a:t>
            </a:r>
            <a:endParaRPr lang="en-US" dirty="0"/>
          </a:p>
        </p:txBody>
      </p:sp>
      <p:sp>
        <p:nvSpPr>
          <p:cNvPr id="4" name="Content Placeholder 3"/>
          <p:cNvSpPr>
            <a:spLocks noGrp="1"/>
          </p:cNvSpPr>
          <p:nvPr>
            <p:ph idx="1"/>
          </p:nvPr>
        </p:nvSpPr>
        <p:spPr>
          <a:xfrm>
            <a:off x="465015" y="1482025"/>
            <a:ext cx="3446585" cy="4827336"/>
          </a:xfrm>
        </p:spPr>
        <p:txBody>
          <a:bodyPr/>
          <a:lstStyle/>
          <a:p>
            <a:pPr marL="0" indent="0">
              <a:buNone/>
            </a:pPr>
            <a:endParaRPr lang="en-US" sz="2000" b="1" dirty="0" smtClean="0">
              <a:solidFill>
                <a:srgbClr val="016390"/>
              </a:solidFill>
            </a:endParaRPr>
          </a:p>
          <a:p>
            <a:pPr marL="0" indent="0">
              <a:buNone/>
            </a:pPr>
            <a:endParaRPr lang="en-US" sz="2000" b="1" dirty="0">
              <a:solidFill>
                <a:srgbClr val="016390"/>
              </a:solidFill>
            </a:endParaRPr>
          </a:p>
          <a:p>
            <a:pPr marL="0" indent="0">
              <a:buNone/>
            </a:pPr>
            <a:r>
              <a:rPr lang="en-US" sz="2000" b="1" dirty="0" smtClean="0">
                <a:solidFill>
                  <a:srgbClr val="016390"/>
                </a:solidFill>
              </a:rPr>
              <a:t>Commuter Benefit:</a:t>
            </a:r>
          </a:p>
          <a:p>
            <a:pPr marL="0" indent="0">
              <a:buNone/>
            </a:pPr>
            <a:r>
              <a:rPr lang="en-US" sz="2000" dirty="0"/>
              <a:t>Transform provides a way for associates to save on work-related commuting expenses through the Commuter Benefit </a:t>
            </a:r>
            <a:r>
              <a:rPr lang="en-US" sz="2000" dirty="0" smtClean="0"/>
              <a:t>Program.  </a:t>
            </a:r>
          </a:p>
          <a:p>
            <a:pPr marL="0" indent="0">
              <a:buNone/>
            </a:pPr>
            <a:r>
              <a:rPr lang="en-US" sz="2000" dirty="0" smtClean="0"/>
              <a:t>The </a:t>
            </a:r>
            <a:r>
              <a:rPr lang="en-US" sz="2000" dirty="0"/>
              <a:t>program allows you to pay for eligible commuting expenses with pre-tax dollars</a:t>
            </a:r>
            <a:r>
              <a:rPr lang="en-US" sz="2000" dirty="0" smtClean="0"/>
              <a:t>.</a:t>
            </a:r>
          </a:p>
        </p:txBody>
      </p:sp>
      <p:graphicFrame>
        <p:nvGraphicFramePr>
          <p:cNvPr id="6" name="Table 5"/>
          <p:cNvGraphicFramePr>
            <a:graphicFrameLocks noGrp="1"/>
          </p:cNvGraphicFramePr>
          <p:nvPr>
            <p:extLst>
              <p:ext uri="{D42A27DB-BD31-4B8C-83A1-F6EECF244321}">
                <p14:modId xmlns:p14="http://schemas.microsoft.com/office/powerpoint/2010/main" val="2854147827"/>
              </p:ext>
            </p:extLst>
          </p:nvPr>
        </p:nvGraphicFramePr>
        <p:xfrm>
          <a:off x="4545874" y="1537099"/>
          <a:ext cx="6807289" cy="5307380"/>
        </p:xfrm>
        <a:graphic>
          <a:graphicData uri="http://schemas.openxmlformats.org/drawingml/2006/table">
            <a:tbl>
              <a:tblPr firstRow="1">
                <a:tableStyleId>{5C22544A-7EE6-4342-B048-85BDC9FD1C3A}</a:tableStyleId>
              </a:tblPr>
              <a:tblGrid>
                <a:gridCol w="2568584"/>
                <a:gridCol w="4238705"/>
              </a:tblGrid>
              <a:tr h="430580">
                <a:tc>
                  <a:txBody>
                    <a:bodyPr/>
                    <a:lstStyle/>
                    <a:p>
                      <a:r>
                        <a:rPr lang="en-US" sz="1800" dirty="0" smtClean="0"/>
                        <a:t>Questions</a:t>
                      </a:r>
                      <a:endParaRPr lang="en-US" sz="1800" dirty="0"/>
                    </a:p>
                  </a:txBody>
                  <a:tcPr>
                    <a:lnL w="28575" cap="flat" cmpd="sng" algn="ctr">
                      <a:solidFill>
                        <a:srgbClr val="002F75"/>
                      </a:solidFill>
                      <a:prstDash val="solid"/>
                      <a:round/>
                      <a:headEnd type="none" w="med" len="med"/>
                      <a:tailEnd type="none" w="med" len="med"/>
                    </a:lnL>
                    <a:lnT w="28575" cap="flat" cmpd="sng" algn="ctr">
                      <a:solidFill>
                        <a:srgbClr val="002F75"/>
                      </a:solidFill>
                      <a:prstDash val="solid"/>
                      <a:round/>
                      <a:headEnd type="none" w="med" len="med"/>
                      <a:tailEnd type="none" w="med" len="med"/>
                    </a:lnT>
                    <a:solidFill>
                      <a:srgbClr val="016390"/>
                    </a:solidFill>
                  </a:tcPr>
                </a:tc>
                <a:tc>
                  <a:txBody>
                    <a:bodyPr/>
                    <a:lstStyle/>
                    <a:p>
                      <a:pPr algn="ctr"/>
                      <a:r>
                        <a:rPr lang="en-US" sz="1800" dirty="0" smtClean="0"/>
                        <a:t>Commuter</a:t>
                      </a:r>
                      <a:r>
                        <a:rPr lang="en-US" sz="1800" baseline="0" dirty="0" smtClean="0"/>
                        <a:t> Benefit</a:t>
                      </a:r>
                      <a:endParaRPr lang="en-US" sz="1800" dirty="0"/>
                    </a:p>
                  </a:txBody>
                  <a:tcPr>
                    <a:lnR w="28575" cap="flat" cmpd="sng" algn="ctr">
                      <a:solidFill>
                        <a:srgbClr val="002F75"/>
                      </a:solidFill>
                      <a:prstDash val="solid"/>
                      <a:round/>
                      <a:headEnd type="none" w="med" len="med"/>
                      <a:tailEnd type="none" w="med" len="med"/>
                    </a:lnR>
                    <a:lnT w="28575" cap="flat" cmpd="sng" algn="ctr">
                      <a:solidFill>
                        <a:srgbClr val="002F75"/>
                      </a:solidFill>
                      <a:prstDash val="solid"/>
                      <a:round/>
                      <a:headEnd type="none" w="med" len="med"/>
                      <a:tailEnd type="none" w="med" len="med"/>
                    </a:lnT>
                    <a:solidFill>
                      <a:srgbClr val="016390"/>
                    </a:solidFill>
                  </a:tcPr>
                </a:tc>
              </a:tr>
              <a:tr h="1363503">
                <a:tc>
                  <a:txBody>
                    <a:bodyPr/>
                    <a:lstStyle/>
                    <a:p>
                      <a:r>
                        <a:rPr lang="en-US" sz="1800" b="1" dirty="0" smtClean="0"/>
                        <a:t>What is covered?</a:t>
                      </a:r>
                      <a:endParaRPr lang="en-US" sz="1800" b="1" dirty="0"/>
                    </a:p>
                  </a:txBody>
                  <a:tcPr anchor="ctr">
                    <a:lnL w="28575" cap="flat" cmpd="sng" algn="ctr">
                      <a:solidFill>
                        <a:srgbClr val="002F75"/>
                      </a:solidFill>
                      <a:prstDash val="solid"/>
                      <a:round/>
                      <a:headEnd type="none" w="med" len="med"/>
                      <a:tailEnd type="none" w="med" len="med"/>
                    </a:lnL>
                    <a:solidFill>
                      <a:srgbClr val="016390">
                        <a:alpha val="25098"/>
                      </a:srgbClr>
                    </a:solidFill>
                  </a:tcPr>
                </a:tc>
                <a:tc>
                  <a:txBody>
                    <a:bodyPr/>
                    <a:lstStyle/>
                    <a:p>
                      <a:pPr marL="171450" indent="-171450" algn="l">
                        <a:buFont typeface="Arial" panose="020B0604020202020204" pitchFamily="34" charset="0"/>
                        <a:buChar char="•"/>
                      </a:pPr>
                      <a:r>
                        <a:rPr lang="en-US" sz="1600" dirty="0" smtClean="0"/>
                        <a:t>Public Transportation – Bus-Train-Subway-Fairy</a:t>
                      </a:r>
                    </a:p>
                    <a:p>
                      <a:pPr marL="171450" indent="-171450" algn="l">
                        <a:buFont typeface="Arial" panose="020B0604020202020204" pitchFamily="34" charset="0"/>
                        <a:buChar char="•"/>
                      </a:pPr>
                      <a:r>
                        <a:rPr lang="en-US" sz="1600" dirty="0" smtClean="0"/>
                        <a:t>Vanpool, </a:t>
                      </a:r>
                      <a:r>
                        <a:rPr lang="en-US" sz="1600" dirty="0" err="1" smtClean="0"/>
                        <a:t>UberPool</a:t>
                      </a:r>
                      <a:r>
                        <a:rPr lang="en-US" sz="1600" dirty="0" smtClean="0"/>
                        <a:t>, </a:t>
                      </a:r>
                      <a:r>
                        <a:rPr lang="en-US" sz="1600" dirty="0" err="1" smtClean="0"/>
                        <a:t>Lyft</a:t>
                      </a:r>
                      <a:r>
                        <a:rPr lang="en-US" sz="1600" dirty="0" smtClean="0"/>
                        <a:t> Shared (not a single rider </a:t>
                      </a:r>
                      <a:r>
                        <a:rPr lang="en-US" sz="1600" dirty="0" err="1" smtClean="0"/>
                        <a:t>Uber</a:t>
                      </a:r>
                      <a:r>
                        <a:rPr lang="en-US" sz="1600" dirty="0" smtClean="0"/>
                        <a:t> or </a:t>
                      </a:r>
                      <a:r>
                        <a:rPr lang="en-US" sz="1600" dirty="0" err="1" smtClean="0"/>
                        <a:t>Lyft</a:t>
                      </a:r>
                      <a:r>
                        <a:rPr lang="en-US" sz="1600" dirty="0" smtClean="0"/>
                        <a:t>)</a:t>
                      </a:r>
                    </a:p>
                    <a:p>
                      <a:pPr marL="171450" indent="-171450" algn="l">
                        <a:buFont typeface="Arial" panose="020B0604020202020204" pitchFamily="34" charset="0"/>
                        <a:buChar char="•"/>
                      </a:pPr>
                      <a:r>
                        <a:rPr lang="en-US" sz="1600" dirty="0" smtClean="0"/>
                        <a:t>Parking – at or near work or near public transportation you use to get to work</a:t>
                      </a:r>
                    </a:p>
                    <a:p>
                      <a:pPr algn="l"/>
                      <a:endParaRPr lang="en-US" sz="1600" dirty="0"/>
                    </a:p>
                  </a:txBody>
                  <a:tcPr>
                    <a:lnR w="28575" cap="flat" cmpd="sng" algn="ctr">
                      <a:solidFill>
                        <a:srgbClr val="002F75"/>
                      </a:solidFill>
                      <a:prstDash val="solid"/>
                      <a:round/>
                      <a:headEnd type="none" w="med" len="med"/>
                      <a:tailEnd type="none" w="med" len="med"/>
                    </a:lnR>
                  </a:tcPr>
                </a:tc>
              </a:tr>
              <a:tr h="1112332">
                <a:tc>
                  <a:txBody>
                    <a:bodyPr/>
                    <a:lstStyle/>
                    <a:p>
                      <a:pPr marL="0" indent="0">
                        <a:buNone/>
                      </a:pPr>
                      <a:r>
                        <a:rPr lang="en-US" sz="1800" b="1" dirty="0" smtClean="0"/>
                        <a:t>How does the program work?</a:t>
                      </a:r>
                    </a:p>
                  </a:txBody>
                  <a:tcPr anchor="ctr">
                    <a:lnL w="28575" cap="flat" cmpd="sng" algn="ctr">
                      <a:solidFill>
                        <a:srgbClr val="002F75"/>
                      </a:solidFill>
                      <a:prstDash val="solid"/>
                      <a:round/>
                      <a:headEnd type="none" w="med" len="med"/>
                      <a:tailEnd type="none" w="med" len="med"/>
                    </a:lnL>
                    <a:solidFill>
                      <a:srgbClr val="016390">
                        <a:alpha val="25098"/>
                      </a:srgbClr>
                    </a:solidFill>
                  </a:tcPr>
                </a:tc>
                <a:tc>
                  <a:txBody>
                    <a:bodyPr/>
                    <a:lstStyle/>
                    <a:p>
                      <a:pPr algn="l"/>
                      <a:r>
                        <a:rPr lang="en-US" sz="1600" dirty="0" smtClean="0"/>
                        <a:t>When you enroll, you select whatever transit product or payment method you need for your monthly commute. You can elect transit or Parking and select pre-paid or reimbursement method. </a:t>
                      </a:r>
                    </a:p>
                  </a:txBody>
                  <a:tcPr>
                    <a:lnR w="28575" cap="flat" cmpd="sng" algn="ctr">
                      <a:solidFill>
                        <a:srgbClr val="002F75"/>
                      </a:solidFill>
                      <a:prstDash val="solid"/>
                      <a:round/>
                      <a:headEnd type="none" w="med" len="med"/>
                      <a:tailEnd type="none" w="med" len="med"/>
                    </a:lnR>
                  </a:tcPr>
                </a:tc>
              </a:tr>
              <a:tr h="1865846">
                <a:tc>
                  <a:txBody>
                    <a:bodyPr/>
                    <a:lstStyle/>
                    <a:p>
                      <a:pPr marL="0" indent="0">
                        <a:buNone/>
                      </a:pPr>
                      <a:r>
                        <a:rPr lang="en-US" sz="1800" b="1" dirty="0" smtClean="0"/>
                        <a:t>Pre-tax Vs. After-tax?</a:t>
                      </a:r>
                      <a:endParaRPr lang="en-US" sz="1800" b="1" dirty="0"/>
                    </a:p>
                  </a:txBody>
                  <a:tcPr anchor="ctr">
                    <a:lnL w="28575" cap="flat" cmpd="sng" algn="ctr">
                      <a:solidFill>
                        <a:srgbClr val="002F75"/>
                      </a:solidFill>
                      <a:prstDash val="solid"/>
                      <a:round/>
                      <a:headEnd type="none" w="med" len="med"/>
                      <a:tailEnd type="none" w="med" len="med"/>
                    </a:lnL>
                    <a:lnB w="28575" cap="flat" cmpd="sng" algn="ctr">
                      <a:solidFill>
                        <a:srgbClr val="002F75"/>
                      </a:solidFill>
                      <a:prstDash val="solid"/>
                      <a:round/>
                      <a:headEnd type="none" w="med" len="med"/>
                      <a:tailEnd type="none" w="med" len="med"/>
                    </a:lnB>
                    <a:solidFill>
                      <a:srgbClr val="016390">
                        <a:alpha val="2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You may receive pre-tax benefits up to limits established by the Internal Revenue Service.  For 2025, the combined limit for transit and/or vanpooling expenses </a:t>
                      </a:r>
                      <a:r>
                        <a:rPr lang="en-US" sz="1600" dirty="0" smtClean="0">
                          <a:solidFill>
                            <a:schemeClr val="tx1"/>
                          </a:solidFill>
                        </a:rPr>
                        <a:t>is</a:t>
                      </a:r>
                      <a:r>
                        <a:rPr lang="en-US" sz="1600" b="1" dirty="0" smtClean="0">
                          <a:solidFill>
                            <a:schemeClr val="tx1"/>
                          </a:solidFill>
                        </a:rPr>
                        <a:t> $325 </a:t>
                      </a:r>
                      <a:r>
                        <a:rPr lang="en-US" sz="1600" dirty="0" smtClean="0">
                          <a:solidFill>
                            <a:schemeClr val="tx1"/>
                          </a:solidFill>
                        </a:rPr>
                        <a:t>per month, and the limit for qualified parking expenses is </a:t>
                      </a:r>
                      <a:r>
                        <a:rPr lang="en-US" sz="1600" b="1" dirty="0" smtClean="0">
                          <a:solidFill>
                            <a:schemeClr val="tx1"/>
                          </a:solidFill>
                        </a:rPr>
                        <a:t>$325 </a:t>
                      </a:r>
                      <a:r>
                        <a:rPr lang="en-US" sz="1600" dirty="0" smtClean="0">
                          <a:solidFill>
                            <a:schemeClr val="tx1"/>
                          </a:solidFill>
                        </a:rPr>
                        <a:t>per month.  Elections</a:t>
                      </a:r>
                      <a:r>
                        <a:rPr lang="en-US" sz="1600" baseline="0" dirty="0" smtClean="0">
                          <a:solidFill>
                            <a:schemeClr val="tx1"/>
                          </a:solidFill>
                        </a:rPr>
                        <a:t> above the IRS limit will </a:t>
                      </a:r>
                      <a:r>
                        <a:rPr lang="en-US" sz="1600" baseline="0" dirty="0" smtClean="0"/>
                        <a:t>be converted to After-tax.</a:t>
                      </a:r>
                      <a:endParaRPr lang="en-US" sz="1600" dirty="0" smtClean="0"/>
                    </a:p>
                    <a:p>
                      <a:pPr algn="l"/>
                      <a:endParaRPr lang="en-US" sz="1400" dirty="0"/>
                    </a:p>
                  </a:txBody>
                  <a:tcPr>
                    <a:lnR w="28575" cap="flat" cmpd="sng" algn="ctr">
                      <a:solidFill>
                        <a:srgbClr val="002F75"/>
                      </a:solidFill>
                      <a:prstDash val="solid"/>
                      <a:round/>
                      <a:headEnd type="none" w="med" len="med"/>
                      <a:tailEnd type="none" w="med" len="med"/>
                    </a:lnR>
                    <a:lnB w="28575" cap="flat" cmpd="sng" algn="ctr">
                      <a:solidFill>
                        <a:srgbClr val="002F7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1434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MyChoice</a:t>
            </a:r>
            <a:r>
              <a:rPr lang="en-US" dirty="0" smtClean="0"/>
              <a:t> Accounts Administration</a:t>
            </a:r>
            <a:endParaRPr lang="en-US" dirty="0">
              <a:latin typeface="+mn-lt"/>
            </a:endParaRPr>
          </a:p>
        </p:txBody>
      </p:sp>
      <p:sp>
        <p:nvSpPr>
          <p:cNvPr id="7" name="Rectangle 6"/>
          <p:cNvSpPr/>
          <p:nvPr/>
        </p:nvSpPr>
        <p:spPr>
          <a:xfrm>
            <a:off x="863600" y="2082801"/>
            <a:ext cx="5900882" cy="4524315"/>
          </a:xfrm>
          <a:prstGeom prst="rect">
            <a:avLst/>
          </a:prstGeom>
        </p:spPr>
        <p:txBody>
          <a:bodyPr wrap="square">
            <a:spAutoFit/>
          </a:bodyPr>
          <a:lstStyle/>
          <a:p>
            <a:pPr>
              <a:buClr>
                <a:srgbClr val="078694"/>
              </a:buClr>
            </a:pPr>
            <a:r>
              <a:rPr lang="en-US" sz="2400" dirty="0" err="1" smtClean="0"/>
              <a:t>MyChoice</a:t>
            </a:r>
            <a:r>
              <a:rPr lang="en-US" sz="2400" dirty="0" smtClean="0"/>
              <a:t> Accounts is your vendor for all spending accounts; </a:t>
            </a:r>
          </a:p>
          <a:p>
            <a:pPr marL="342900" indent="-342900">
              <a:buClr>
                <a:srgbClr val="078694"/>
              </a:buClr>
              <a:buFont typeface="Wingdings" panose="05000000000000000000" pitchFamily="2" charset="2"/>
              <a:buChar char="Ø"/>
            </a:pPr>
            <a:r>
              <a:rPr lang="en-US" sz="2000" dirty="0" smtClean="0"/>
              <a:t>Health Savings (HSA)</a:t>
            </a:r>
          </a:p>
          <a:p>
            <a:pPr marL="342900" indent="-342900">
              <a:buClr>
                <a:srgbClr val="078694"/>
              </a:buClr>
              <a:buFont typeface="Wingdings" panose="05000000000000000000" pitchFamily="2" charset="2"/>
              <a:buChar char="Ø"/>
            </a:pPr>
            <a:r>
              <a:rPr lang="en-US" sz="2000" dirty="0" smtClean="0"/>
              <a:t>Flex Spending Account (HFSA and DFSA)</a:t>
            </a:r>
          </a:p>
          <a:p>
            <a:pPr marL="342900" indent="-342900">
              <a:buClr>
                <a:srgbClr val="078694"/>
              </a:buClr>
              <a:buFont typeface="Wingdings" panose="05000000000000000000" pitchFamily="2" charset="2"/>
              <a:buChar char="Ø"/>
            </a:pPr>
            <a:r>
              <a:rPr lang="en-US" sz="2000" dirty="0" smtClean="0"/>
              <a:t>Commuter Benefits</a:t>
            </a:r>
          </a:p>
          <a:p>
            <a:pPr>
              <a:buClr>
                <a:srgbClr val="078694"/>
              </a:buClr>
            </a:pPr>
            <a:endParaRPr lang="en-US" sz="2000" dirty="0" smtClean="0"/>
          </a:p>
          <a:p>
            <a:pPr>
              <a:buClr>
                <a:srgbClr val="078694"/>
              </a:buClr>
            </a:pPr>
            <a:r>
              <a:rPr lang="en-US" sz="2000" dirty="0" smtClean="0"/>
              <a:t>Access </a:t>
            </a:r>
            <a:r>
              <a:rPr lang="en-US" sz="2000" dirty="0"/>
              <a:t>them directly through </a:t>
            </a:r>
            <a:r>
              <a:rPr lang="en-US" sz="2000" dirty="0" err="1"/>
              <a:t>Benefitsolver</a:t>
            </a:r>
            <a:r>
              <a:rPr lang="en-US" sz="2000" dirty="0"/>
              <a:t> or the </a:t>
            </a:r>
            <a:r>
              <a:rPr lang="en-US" sz="2000" dirty="0" err="1"/>
              <a:t>MyChoice</a:t>
            </a:r>
            <a:r>
              <a:rPr lang="en-US" sz="2000" dirty="0"/>
              <a:t>® Mobile App, where you enroll in and manage all your benefits. </a:t>
            </a:r>
            <a:endParaRPr lang="en-US" sz="2000" dirty="0" smtClean="0"/>
          </a:p>
          <a:p>
            <a:pPr marL="342900" indent="-342900">
              <a:buClr>
                <a:srgbClr val="078694"/>
              </a:buClr>
              <a:buFont typeface="Wingdings 3" panose="05040102010807070707" pitchFamily="18" charset="2"/>
              <a:buChar char=""/>
            </a:pPr>
            <a:endParaRPr lang="en-US" sz="2000" dirty="0" smtClean="0"/>
          </a:p>
          <a:p>
            <a:pPr>
              <a:buClr>
                <a:srgbClr val="078694"/>
              </a:buClr>
            </a:pPr>
            <a:r>
              <a:rPr lang="en-US" sz="2000" dirty="0"/>
              <a:t>New enrollees </a:t>
            </a:r>
            <a:r>
              <a:rPr lang="en-US" sz="2000" dirty="0" smtClean="0"/>
              <a:t>will </a:t>
            </a:r>
            <a:r>
              <a:rPr lang="en-US" sz="2000" dirty="0"/>
              <a:t>receive a </a:t>
            </a:r>
            <a:r>
              <a:rPr lang="en-US" sz="2000" dirty="0" err="1" smtClean="0"/>
              <a:t>MyChoice</a:t>
            </a:r>
            <a:r>
              <a:rPr lang="en-US" sz="2000" dirty="0" smtClean="0"/>
              <a:t> </a:t>
            </a:r>
            <a:r>
              <a:rPr lang="en-US" sz="2000" dirty="0"/>
              <a:t>Accounts debit card </a:t>
            </a:r>
            <a:r>
              <a:rPr lang="en-US" sz="2000" dirty="0" smtClean="0"/>
              <a:t>after completing the new-hire enrollment process.  </a:t>
            </a:r>
            <a:endParaRPr lang="en-US" sz="2000" dirty="0"/>
          </a:p>
          <a:p>
            <a:pPr>
              <a:buClr>
                <a:srgbClr val="078694"/>
              </a:buClr>
            </a:pPr>
            <a:endParaRPr lang="en-US" sz="2000" dirty="0"/>
          </a:p>
          <a:p>
            <a:endParaRPr lang="en-US" sz="2000" dirty="0"/>
          </a:p>
        </p:txBody>
      </p:sp>
      <p:pic>
        <p:nvPicPr>
          <p:cNvPr id="5" name="Picture 4"/>
          <p:cNvPicPr>
            <a:picLocks noChangeAspect="1"/>
          </p:cNvPicPr>
          <p:nvPr/>
        </p:nvPicPr>
        <p:blipFill>
          <a:blip r:embed="rId3"/>
          <a:stretch>
            <a:fillRect/>
          </a:stretch>
        </p:blipFill>
        <p:spPr>
          <a:xfrm>
            <a:off x="6764482" y="1388533"/>
            <a:ext cx="4716318" cy="1778000"/>
          </a:xfrm>
          <a:prstGeom prst="rect">
            <a:avLst/>
          </a:prstGeom>
        </p:spPr>
      </p:pic>
      <p:pic>
        <p:nvPicPr>
          <p:cNvPr id="1027"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3692" y="2941287"/>
            <a:ext cx="2317898" cy="340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318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EE63C9F-7AAE-E346-94A9-498C515AB154}"/>
              </a:ext>
            </a:extLst>
          </p:cNvPr>
          <p:cNvSpPr>
            <a:spLocks noGrp="1"/>
          </p:cNvSpPr>
          <p:nvPr>
            <p:ph type="title"/>
          </p:nvPr>
        </p:nvSpPr>
        <p:spPr/>
        <p:txBody>
          <a:bodyPr/>
          <a:lstStyle/>
          <a:p>
            <a:r>
              <a:rPr lang="en-US" dirty="0" smtClean="0"/>
              <a:t>2025 Savings Plan Contribution Limits</a:t>
            </a:r>
            <a:endParaRPr lang="en-US" dirty="0"/>
          </a:p>
        </p:txBody>
      </p:sp>
      <p:sp>
        <p:nvSpPr>
          <p:cNvPr id="5" name="Slide Number Placeholder 4">
            <a:extLst>
              <a:ext uri="{FF2B5EF4-FFF2-40B4-BE49-F238E27FC236}">
                <a16:creationId xmlns:a16="http://schemas.microsoft.com/office/drawing/2014/main" xmlns="" id="{3951E674-F699-294D-91C4-2E0676DC8F02}"/>
              </a:ext>
            </a:extLst>
          </p:cNvPr>
          <p:cNvSpPr>
            <a:spLocks noGrp="1"/>
          </p:cNvSpPr>
          <p:nvPr>
            <p:ph type="sldNum" sz="quarter" idx="13"/>
          </p:nvPr>
        </p:nvSpPr>
        <p:spPr/>
        <p:txBody>
          <a:bodyPr/>
          <a:lstStyle/>
          <a:p>
            <a:fld id="{16C3D7FA-CF9E-3C4E-AA1B-5291EABBF47C}" type="slidenum">
              <a:rPr lang="en-US" smtClean="0"/>
              <a:pPr/>
              <a:t>27</a:t>
            </a:fld>
            <a:endParaRPr lang="en-US" dirty="0"/>
          </a:p>
        </p:txBody>
      </p:sp>
      <p:sp>
        <p:nvSpPr>
          <p:cNvPr id="4" name="Content Placeholder 2"/>
          <p:cNvSpPr>
            <a:spLocks noGrp="1"/>
          </p:cNvSpPr>
          <p:nvPr>
            <p:ph idx="1"/>
          </p:nvPr>
        </p:nvSpPr>
        <p:spPr>
          <a:xfrm>
            <a:off x="711200" y="1633319"/>
            <a:ext cx="10769600" cy="4954058"/>
          </a:xfrm>
          <a:prstGeom prst="rect">
            <a:avLst/>
          </a:prstGeo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vl5pPr marL="2057400" indent="-228600">
              <a:buFont typeface="Calibri" panose="020F0502020204030204" pitchFamily="34" charset="0"/>
              <a:buChar char="»"/>
              <a:defRPr/>
            </a:lvl5pPr>
          </a:lstStyle>
          <a:p>
            <a:pPr marL="285750" indent="-285750"/>
            <a:endParaRPr lang="en-US" sz="2000" b="1" dirty="0" smtClean="0">
              <a:solidFill>
                <a:srgbClr val="000000"/>
              </a:solidFill>
            </a:endParaRPr>
          </a:p>
          <a:p>
            <a:pPr marL="285750" indent="-285750"/>
            <a:endParaRPr lang="en-US" sz="2000" b="1" dirty="0">
              <a:solidFill>
                <a:srgbClr val="000000"/>
              </a:solidFill>
            </a:endParaRPr>
          </a:p>
          <a:p>
            <a:pPr marL="0" indent="0">
              <a:buNone/>
            </a:pPr>
            <a:endParaRPr lang="en-US" sz="2000" b="1" dirty="0" smtClean="0">
              <a:solidFill>
                <a:srgbClr val="000000"/>
              </a:solidFill>
            </a:endParaRPr>
          </a:p>
          <a:p>
            <a:pPr marL="457200" lvl="1" indent="0">
              <a:buNone/>
            </a:pPr>
            <a:endParaRPr lang="en-US" sz="2000" b="1" dirty="0" smtClean="0">
              <a:solidFill>
                <a:srgbClr val="000000"/>
              </a:solidFill>
            </a:endParaRPr>
          </a:p>
          <a:p>
            <a:pPr marL="0" indent="0">
              <a:buNone/>
            </a:pPr>
            <a:endParaRPr lang="en-US" sz="2000" b="1" dirty="0">
              <a:solidFill>
                <a:srgbClr val="000000"/>
              </a:solidFill>
            </a:endParaRPr>
          </a:p>
        </p:txBody>
      </p:sp>
      <p:pic>
        <p:nvPicPr>
          <p:cNvPr id="7" name="Picture 6"/>
          <p:cNvPicPr>
            <a:picLocks noChangeAspect="1"/>
          </p:cNvPicPr>
          <p:nvPr/>
        </p:nvPicPr>
        <p:blipFill>
          <a:blip r:embed="rId3">
            <a:duotone>
              <a:schemeClr val="bg2">
                <a:shade val="45000"/>
                <a:satMod val="135000"/>
              </a:schemeClr>
              <a:prstClr val="white"/>
            </a:duotone>
          </a:blip>
          <a:stretch>
            <a:fillRect/>
          </a:stretch>
        </p:blipFill>
        <p:spPr>
          <a:xfrm>
            <a:off x="4724400" y="1515490"/>
            <a:ext cx="7376160" cy="4894590"/>
          </a:xfrm>
          <a:prstGeom prst="rect">
            <a:avLst/>
          </a:prstGeom>
          <a:solidFill>
            <a:schemeClr val="bg1">
              <a:alpha val="50000"/>
            </a:schemeClr>
          </a:solidFill>
        </p:spPr>
      </p:pic>
      <p:graphicFrame>
        <p:nvGraphicFramePr>
          <p:cNvPr id="2" name="Table 1"/>
          <p:cNvGraphicFramePr>
            <a:graphicFrameLocks noGrp="1"/>
          </p:cNvGraphicFramePr>
          <p:nvPr>
            <p:extLst>
              <p:ext uri="{D42A27DB-BD31-4B8C-83A1-F6EECF244321}">
                <p14:modId xmlns:p14="http://schemas.microsoft.com/office/powerpoint/2010/main" val="1089926315"/>
              </p:ext>
            </p:extLst>
          </p:nvPr>
        </p:nvGraphicFramePr>
        <p:xfrm>
          <a:off x="571873" y="1940495"/>
          <a:ext cx="11173086" cy="1812733"/>
        </p:xfrm>
        <a:graphic>
          <a:graphicData uri="http://schemas.openxmlformats.org/drawingml/2006/table">
            <a:tbl>
              <a:tblPr firstRow="1" bandRow="1">
                <a:tableStyleId>{5C22544A-7EE6-4342-B048-85BDC9FD1C3A}</a:tableStyleId>
              </a:tblPr>
              <a:tblGrid>
                <a:gridCol w="3724362"/>
                <a:gridCol w="3724362"/>
                <a:gridCol w="3724362"/>
              </a:tblGrid>
              <a:tr h="709330">
                <a:tc>
                  <a:txBody>
                    <a:bodyPr/>
                    <a:lstStyle/>
                    <a:p>
                      <a:pPr algn="ctr"/>
                      <a:r>
                        <a:rPr lang="en-US" sz="1600" b="1" dirty="0" smtClean="0"/>
                        <a:t>Pre-tax and Roth 401(k)</a:t>
                      </a:r>
                      <a:endParaRPr lang="en-US" sz="1600" b="1"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668B"/>
                    </a:solidFill>
                  </a:tcPr>
                </a:tc>
                <a:tc>
                  <a:txBody>
                    <a:bodyPr/>
                    <a:lstStyle/>
                    <a:p>
                      <a:pPr algn="ctr"/>
                      <a:r>
                        <a:rPr lang="en-US" sz="1600" b="1" dirty="0" smtClean="0"/>
                        <a:t>After-tax</a:t>
                      </a:r>
                      <a:endParaRPr lang="en-US" sz="1600" b="1" dirty="0"/>
                    </a:p>
                  </a:txBody>
                  <a:tcPr anchor="b">
                    <a:lnT w="12700" cap="flat" cmpd="sng" algn="ctr">
                      <a:solidFill>
                        <a:schemeClr val="tx1"/>
                      </a:solidFill>
                      <a:prstDash val="solid"/>
                      <a:round/>
                      <a:headEnd type="none" w="med" len="med"/>
                      <a:tailEnd type="none" w="med" len="med"/>
                    </a:lnT>
                    <a:solidFill>
                      <a:srgbClr val="00668B"/>
                    </a:solidFill>
                  </a:tcPr>
                </a:tc>
                <a:tc>
                  <a:txBody>
                    <a:bodyPr/>
                    <a:lstStyle/>
                    <a:p>
                      <a:pPr algn="ctr"/>
                      <a:r>
                        <a:rPr lang="en-US" sz="1600" b="1" dirty="0" smtClean="0"/>
                        <a:t>Pre-tax and Roth 401(k) catch-up</a:t>
                      </a:r>
                      <a:endParaRPr lang="en-US" sz="1600" b="1"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668B"/>
                    </a:solidFill>
                  </a:tcPr>
                </a:tc>
              </a:tr>
              <a:tr h="1103403">
                <a:tc>
                  <a:txBody>
                    <a:bodyPr/>
                    <a:lstStyle/>
                    <a:p>
                      <a:pPr algn="ctr"/>
                      <a:r>
                        <a:rPr lang="en-US" sz="1600" b="1" dirty="0" smtClean="0"/>
                        <a:t>Between 1% and 50%, up to the 2024 IRS maximum limit of</a:t>
                      </a:r>
                    </a:p>
                    <a:p>
                      <a:pPr algn="ctr"/>
                      <a:r>
                        <a:rPr lang="en-US" sz="1600" b="1" dirty="0" smtClean="0"/>
                        <a:t>$23,000*</a:t>
                      </a:r>
                      <a:endParaRPr lang="en-US" sz="1600"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smtClean="0"/>
                        <a:t>Between 1% and 25%</a:t>
                      </a:r>
                    </a:p>
                    <a:p>
                      <a:pPr algn="ctr"/>
                      <a:r>
                        <a:rPr lang="en-US" sz="1600" b="1" dirty="0" smtClean="0"/>
                        <a:t>The total of your pre-tax and after-tax contributions cannot</a:t>
                      </a:r>
                    </a:p>
                    <a:p>
                      <a:pPr algn="ctr"/>
                      <a:r>
                        <a:rPr lang="en-US" sz="1600" b="1" dirty="0" smtClean="0"/>
                        <a:t>exceed 50% of your eligible pay.</a:t>
                      </a:r>
                      <a:endParaRPr lang="en-US" sz="1600" b="1" dirty="0"/>
                    </a:p>
                  </a:txBody>
                  <a:tcPr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smtClean="0"/>
                        <a:t>Between $1 and $7,500*</a:t>
                      </a:r>
                      <a:endParaRPr lang="en-US" sz="16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61654197"/>
              </p:ext>
            </p:extLst>
          </p:nvPr>
        </p:nvGraphicFramePr>
        <p:xfrm>
          <a:off x="571876" y="4286841"/>
          <a:ext cx="11377719" cy="1805072"/>
        </p:xfrm>
        <a:graphic>
          <a:graphicData uri="http://schemas.openxmlformats.org/drawingml/2006/table">
            <a:tbl>
              <a:tblPr firstRow="1" bandRow="1">
                <a:tableStyleId>{5C22544A-7EE6-4342-B048-85BDC9FD1C3A}</a:tableStyleId>
              </a:tblPr>
              <a:tblGrid>
                <a:gridCol w="3776604"/>
                <a:gridCol w="3786397"/>
                <a:gridCol w="3814718"/>
              </a:tblGrid>
              <a:tr h="706332">
                <a:tc>
                  <a:txBody>
                    <a:bodyPr/>
                    <a:lstStyle/>
                    <a:p>
                      <a:pPr algn="ctr"/>
                      <a:r>
                        <a:rPr lang="en-US" sz="1600" b="1" dirty="0" smtClean="0"/>
                        <a:t>Pre-tax</a:t>
                      </a:r>
                      <a:endParaRPr lang="en-US" sz="1600" b="1" dirty="0"/>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B398"/>
                    </a:solidFill>
                  </a:tcPr>
                </a:tc>
                <a:tc>
                  <a:txBody>
                    <a:bodyPr/>
                    <a:lstStyle/>
                    <a:p>
                      <a:pPr algn="ctr"/>
                      <a:r>
                        <a:rPr lang="en-US" sz="1600" b="1" dirty="0" smtClean="0"/>
                        <a:t>After-tax</a:t>
                      </a:r>
                      <a:endParaRPr lang="en-US" sz="1600" b="1" dirty="0"/>
                    </a:p>
                  </a:txBody>
                  <a:tcPr anchor="b">
                    <a:lnT w="12700" cap="flat" cmpd="sng" algn="ctr">
                      <a:solidFill>
                        <a:schemeClr val="tx1"/>
                      </a:solidFill>
                      <a:prstDash val="solid"/>
                      <a:round/>
                      <a:headEnd type="none" w="med" len="med"/>
                      <a:tailEnd type="none" w="med" len="med"/>
                    </a:lnT>
                    <a:solidFill>
                      <a:srgbClr val="00B398"/>
                    </a:solidFill>
                  </a:tcPr>
                </a:tc>
                <a:tc>
                  <a:txBody>
                    <a:bodyPr/>
                    <a:lstStyle/>
                    <a:p>
                      <a:pPr algn="ctr"/>
                      <a:r>
                        <a:rPr lang="en-US" sz="1600" b="1" dirty="0" smtClean="0"/>
                        <a:t>Pre-tax</a:t>
                      </a:r>
                      <a:r>
                        <a:rPr lang="en-US" sz="1600" b="1" baseline="0" dirty="0" smtClean="0"/>
                        <a:t> catch-up</a:t>
                      </a:r>
                      <a:endParaRPr lang="en-US" sz="1600" b="1" dirty="0"/>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398"/>
                    </a:solidFill>
                  </a:tcPr>
                </a:tc>
              </a:tr>
              <a:tr h="1098740">
                <a:tc>
                  <a:txBody>
                    <a:bodyPr/>
                    <a:lstStyle/>
                    <a:p>
                      <a:pPr algn="ctr"/>
                      <a:r>
                        <a:rPr lang="en-US" sz="1600" b="1" dirty="0" smtClean="0"/>
                        <a:t>Between 1% and 25%, up to the 2024 Puerto Rico Code</a:t>
                      </a:r>
                    </a:p>
                    <a:p>
                      <a:pPr algn="ctr"/>
                      <a:r>
                        <a:rPr lang="en-US" sz="1600" b="1" dirty="0" smtClean="0"/>
                        <a:t>maximum limit of $15,000*</a:t>
                      </a:r>
                      <a:endParaRPr lang="en-US" sz="1600" b="1"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smtClean="0"/>
                        <a:t>Between 1% and 10%</a:t>
                      </a:r>
                    </a:p>
                    <a:p>
                      <a:pPr algn="ctr"/>
                      <a:r>
                        <a:rPr lang="en-US" sz="1600" b="1" dirty="0" smtClean="0"/>
                        <a:t>The total of your pre-tax and after-tax contributions cannot</a:t>
                      </a:r>
                    </a:p>
                    <a:p>
                      <a:pPr algn="ctr"/>
                      <a:r>
                        <a:rPr lang="en-US" sz="1600" b="1" dirty="0" smtClean="0"/>
                        <a:t>exceed 25% of your eligible pay.</a:t>
                      </a:r>
                      <a:endParaRPr lang="en-US" sz="1600" b="1" dirty="0"/>
                    </a:p>
                  </a:txBody>
                  <a:tcPr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1" dirty="0" smtClean="0"/>
                        <a:t>Between $1 and $1,500</a:t>
                      </a:r>
                    </a:p>
                    <a:p>
                      <a:pPr algn="ctr"/>
                      <a:r>
                        <a:rPr lang="en-US" sz="1600" b="1" dirty="0" smtClean="0"/>
                        <a:t>Pre-tax</a:t>
                      </a:r>
                      <a:r>
                        <a:rPr lang="en-US" sz="1600" b="1" baseline="0" dirty="0" smtClean="0"/>
                        <a:t> only*</a:t>
                      </a:r>
                      <a:endParaRPr lang="en-US" sz="1600" b="1"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8" name="TextBox 7"/>
          <p:cNvSpPr txBox="1"/>
          <p:nvPr/>
        </p:nvSpPr>
        <p:spPr>
          <a:xfrm>
            <a:off x="467360" y="3825175"/>
            <a:ext cx="5628640" cy="461665"/>
          </a:xfrm>
          <a:prstGeom prst="rect">
            <a:avLst/>
          </a:prstGeom>
          <a:noFill/>
        </p:spPr>
        <p:txBody>
          <a:bodyPr wrap="square" rtlCol="0">
            <a:spAutoFit/>
          </a:bodyPr>
          <a:lstStyle/>
          <a:p>
            <a:r>
              <a:rPr lang="en-US" sz="2400" b="1" dirty="0" smtClean="0"/>
              <a:t>PR Savings Plan</a:t>
            </a:r>
            <a:endParaRPr lang="en-US" sz="2400" b="1" dirty="0"/>
          </a:p>
        </p:txBody>
      </p:sp>
      <p:sp>
        <p:nvSpPr>
          <p:cNvPr id="9" name="TextBox 8"/>
          <p:cNvSpPr txBox="1"/>
          <p:nvPr/>
        </p:nvSpPr>
        <p:spPr>
          <a:xfrm>
            <a:off x="571877" y="1478830"/>
            <a:ext cx="5242560" cy="461665"/>
          </a:xfrm>
          <a:prstGeom prst="rect">
            <a:avLst/>
          </a:prstGeom>
          <a:noFill/>
        </p:spPr>
        <p:txBody>
          <a:bodyPr wrap="square" rtlCol="0">
            <a:spAutoFit/>
          </a:bodyPr>
          <a:lstStyle/>
          <a:p>
            <a:r>
              <a:rPr lang="en-US" sz="2400" b="1" dirty="0" smtClean="0"/>
              <a:t>US Savings Plan</a:t>
            </a:r>
            <a:endParaRPr lang="en-US" sz="2400" b="1" dirty="0"/>
          </a:p>
        </p:txBody>
      </p:sp>
      <p:sp>
        <p:nvSpPr>
          <p:cNvPr id="10" name="Rectangle 9"/>
          <p:cNvSpPr/>
          <p:nvPr/>
        </p:nvSpPr>
        <p:spPr>
          <a:xfrm>
            <a:off x="571877" y="6091912"/>
            <a:ext cx="7029488" cy="246221"/>
          </a:xfrm>
          <a:prstGeom prst="rect">
            <a:avLst/>
          </a:prstGeom>
        </p:spPr>
        <p:txBody>
          <a:bodyPr wrap="none">
            <a:spAutoFit/>
          </a:bodyPr>
          <a:lstStyle/>
          <a:p>
            <a:r>
              <a:rPr lang="en-US" sz="1000" dirty="0" smtClean="0">
                <a:solidFill>
                  <a:srgbClr val="000000"/>
                </a:solidFill>
              </a:rPr>
              <a:t>* </a:t>
            </a:r>
            <a:r>
              <a:rPr lang="en-US" sz="1000" i="1" dirty="0" smtClean="0">
                <a:solidFill>
                  <a:srgbClr val="FF0000"/>
                </a:solidFill>
              </a:rPr>
              <a:t>2024 Limits. </a:t>
            </a:r>
            <a:r>
              <a:rPr lang="en-US" sz="1000" i="1" dirty="0">
                <a:solidFill>
                  <a:srgbClr val="FF0000"/>
                </a:solidFill>
              </a:rPr>
              <a:t>The IRS has not yet announced the contribution limits for </a:t>
            </a:r>
            <a:r>
              <a:rPr lang="en-US" sz="1000" i="1" dirty="0" smtClean="0">
                <a:solidFill>
                  <a:srgbClr val="FF0000"/>
                </a:solidFill>
              </a:rPr>
              <a:t>Savings Plans in 2025, </a:t>
            </a:r>
            <a:r>
              <a:rPr lang="en-US" sz="1000" i="1" dirty="0">
                <a:solidFill>
                  <a:srgbClr val="FF0000"/>
                </a:solidFill>
              </a:rPr>
              <a:t>but it is expected that they will change.</a:t>
            </a:r>
            <a:endParaRPr lang="en-US" sz="1000" dirty="0">
              <a:solidFill>
                <a:srgbClr val="FF0000"/>
              </a:solidFill>
            </a:endParaRPr>
          </a:p>
        </p:txBody>
      </p:sp>
    </p:spTree>
    <p:extLst>
      <p:ext uri="{BB962C8B-B14F-4D97-AF65-F5344CB8AC3E}">
        <p14:creationId xmlns:p14="http://schemas.microsoft.com/office/powerpoint/2010/main" val="2723025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 xmlns:a16="http://schemas.microsoft.com/office/drawing/2014/main" id="{11AA0AB4-7899-5B51-7DB3-77EACEF7E395}"/>
              </a:ext>
            </a:extLst>
          </p:cNvPr>
          <p:cNvSpPr txBox="1">
            <a:spLocks/>
          </p:cNvSpPr>
          <p:nvPr/>
        </p:nvSpPr>
        <p:spPr>
          <a:xfrm>
            <a:off x="500480" y="1410650"/>
            <a:ext cx="11226700" cy="486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buFont typeface="Wingdings" panose="05000000000000000000" pitchFamily="2" charset="2"/>
              <a:buChar char="ü"/>
            </a:pPr>
            <a:endParaRPr lang="en-US" sz="1800" dirty="0">
              <a:ea typeface="Open Sans" panose="020B0606030504020204" pitchFamily="34" charset="0"/>
              <a:cs typeface="Open Sans" panose="020B0606030504020204" pitchFamily="34" charset="0"/>
            </a:endParaRPr>
          </a:p>
          <a:p>
            <a:pPr marL="0" indent="0">
              <a:lnSpc>
                <a:spcPct val="100000"/>
              </a:lnSpc>
              <a:spcBef>
                <a:spcPts val="600"/>
              </a:spcBef>
              <a:spcAft>
                <a:spcPts val="600"/>
              </a:spcAft>
              <a:buNone/>
            </a:pPr>
            <a:endParaRPr lang="en-US" sz="1800" dirty="0">
              <a:solidFill>
                <a:srgbClr val="101820"/>
              </a:solidFill>
              <a:ea typeface="Open Sans" panose="020B0606030504020204" pitchFamily="34" charset="0"/>
              <a:cs typeface="Open Sans" panose="020B0606030504020204" pitchFamily="34" charset="0"/>
            </a:endParaRPr>
          </a:p>
        </p:txBody>
      </p:sp>
      <p:sp>
        <p:nvSpPr>
          <p:cNvPr id="6" name="Title 1"/>
          <p:cNvSpPr txBox="1">
            <a:spLocks/>
          </p:cNvSpPr>
          <p:nvPr/>
        </p:nvSpPr>
        <p:spPr>
          <a:xfrm>
            <a:off x="863600" y="336680"/>
            <a:ext cx="10769600" cy="863607"/>
          </a:xfrm>
          <a:prstGeom prst="rect">
            <a:avLst/>
          </a:prstGeom>
        </p:spPr>
        <p:txBody>
          <a:bodyPr vert="horz" tIns="0" anchor="ctr"/>
          <a:lstStyle>
            <a:lvl1pPr algn="l" defTabSz="914400" rtl="0" eaLnBrk="1" latinLnBrk="0" hangingPunct="1">
              <a:lnSpc>
                <a:spcPct val="80000"/>
              </a:lnSpc>
              <a:spcBef>
                <a:spcPct val="0"/>
              </a:spcBef>
              <a:buNone/>
              <a:defRPr sz="3600" b="0" i="0" kern="1200">
                <a:solidFill>
                  <a:schemeClr val="bg1"/>
                </a:solidFill>
                <a:latin typeface="Arial" panose="020B0604020202020204" pitchFamily="34" charset="0"/>
                <a:ea typeface="+mj-ea"/>
                <a:cs typeface="Helvetica Neue"/>
              </a:defRPr>
            </a:lvl1pPr>
          </a:lstStyle>
          <a:p>
            <a:r>
              <a:rPr lang="en-US" dirty="0" smtClean="0"/>
              <a:t>Savings Plan Super Catch-up</a:t>
            </a:r>
            <a:endParaRPr lang="en-US" dirty="0"/>
          </a:p>
        </p:txBody>
      </p:sp>
      <p:sp>
        <p:nvSpPr>
          <p:cNvPr id="7" name="Content Placeholder 3">
            <a:extLst>
              <a:ext uri="{FF2B5EF4-FFF2-40B4-BE49-F238E27FC236}">
                <a16:creationId xmlns="" xmlns:a16="http://schemas.microsoft.com/office/drawing/2014/main" id="{11AA0AB4-7899-5B51-7DB3-77EACEF7E395}"/>
              </a:ext>
            </a:extLst>
          </p:cNvPr>
          <p:cNvSpPr txBox="1">
            <a:spLocks/>
          </p:cNvSpPr>
          <p:nvPr/>
        </p:nvSpPr>
        <p:spPr>
          <a:xfrm>
            <a:off x="6248400" y="1410650"/>
            <a:ext cx="5629469" cy="486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ü"/>
            </a:pPr>
            <a:endParaRPr lang="en-US" sz="1800" dirty="0">
              <a:solidFill>
                <a:srgbClr val="101820"/>
              </a:solidFill>
              <a:ea typeface="Open Sans" panose="020B0606030504020204" pitchFamily="34" charset="0"/>
              <a:cs typeface="Open Sans" panose="020B0606030504020204" pitchFamily="34" charset="0"/>
            </a:endParaRPr>
          </a:p>
        </p:txBody>
      </p:sp>
      <p:sp>
        <p:nvSpPr>
          <p:cNvPr id="3" name="Rectangle 2"/>
          <p:cNvSpPr/>
          <p:nvPr/>
        </p:nvSpPr>
        <p:spPr>
          <a:xfrm>
            <a:off x="500480" y="1604486"/>
            <a:ext cx="11132720" cy="5262979"/>
          </a:xfrm>
          <a:prstGeom prst="rect">
            <a:avLst/>
          </a:prstGeom>
        </p:spPr>
        <p:txBody>
          <a:bodyPr wrap="square">
            <a:spAutoFit/>
          </a:bodyPr>
          <a:lstStyle/>
          <a:p>
            <a:r>
              <a:rPr lang="en-US" sz="2000" b="1" dirty="0"/>
              <a:t>Effective January 1, </a:t>
            </a:r>
            <a:r>
              <a:rPr lang="en-US" sz="2000" b="1" dirty="0" smtClean="0"/>
              <a:t>2025</a:t>
            </a:r>
          </a:p>
          <a:p>
            <a:endParaRPr lang="en-US" sz="2000" b="1" dirty="0"/>
          </a:p>
          <a:p>
            <a:r>
              <a:rPr lang="en-US" sz="2000" dirty="0" smtClean="0"/>
              <a:t>As part of the Secure 2.0 Act, eligible participants will be able to contribute additional catch-up amounts. This is referred to as super catch-up.  Eligibility is based on your age at the end of the plan year.</a:t>
            </a:r>
          </a:p>
          <a:p>
            <a:endParaRPr lang="en-US" sz="2000" dirty="0"/>
          </a:p>
          <a:p>
            <a:r>
              <a:rPr lang="en-US" sz="2000" dirty="0" smtClean="0"/>
              <a:t>All ages in the examples below are as of 12/31/2025.</a:t>
            </a:r>
          </a:p>
          <a:p>
            <a:endParaRPr lang="en-US" sz="2000" dirty="0"/>
          </a:p>
          <a:p>
            <a:pPr marL="285750" indent="-285750">
              <a:buClr>
                <a:srgbClr val="078694"/>
              </a:buClr>
              <a:buFont typeface="Wingdings 3" panose="05040102010807070707" pitchFamily="18" charset="2"/>
              <a:buChar char=""/>
            </a:pPr>
            <a:r>
              <a:rPr lang="en-US" sz="2000" dirty="0" smtClean="0"/>
              <a:t>Associates who are less than age 50 are not eligible to make catch-up contributions.</a:t>
            </a:r>
          </a:p>
          <a:p>
            <a:pPr marL="285750" indent="-285750">
              <a:buClr>
                <a:srgbClr val="078694"/>
              </a:buClr>
              <a:buFont typeface="Wingdings 3" panose="05040102010807070707" pitchFamily="18" charset="2"/>
              <a:buChar char=""/>
            </a:pPr>
            <a:r>
              <a:rPr lang="en-US" sz="2000" dirty="0" smtClean="0"/>
              <a:t>Associates between age 50 and 59 will be able to make catch-up contributions up to the regular catch-up limit, as per the IRS limit for 2025.</a:t>
            </a:r>
          </a:p>
          <a:p>
            <a:pPr marL="285750" indent="-285750">
              <a:buClr>
                <a:srgbClr val="078694"/>
              </a:buClr>
              <a:buFont typeface="Wingdings 3" panose="05040102010807070707" pitchFamily="18" charset="2"/>
              <a:buChar char=""/>
            </a:pPr>
            <a:r>
              <a:rPr lang="en-US" sz="2000" dirty="0" smtClean="0"/>
              <a:t>Associates between age 60 and 63 will be able to make super catch-up contributions with the maximum amount being $10,000 or 150% of the regular catch-up limit, whichever is greater.  For example, if the regular catch-up limit = $7,500, those eligible for super catch-up can contribute up to $11,250.</a:t>
            </a:r>
          </a:p>
          <a:p>
            <a:pPr marL="285750" indent="-285750">
              <a:buClr>
                <a:srgbClr val="078694"/>
              </a:buClr>
              <a:buFont typeface="Wingdings 3" panose="05040102010807070707" pitchFamily="18" charset="2"/>
              <a:buChar char=""/>
            </a:pPr>
            <a:r>
              <a:rPr lang="en-US" sz="2000" dirty="0" smtClean="0"/>
              <a:t>Associates age 64 and above will revert to the regular catch-up limit.</a:t>
            </a:r>
          </a:p>
          <a:p>
            <a:pPr>
              <a:buClr>
                <a:srgbClr val="009A96"/>
              </a:buClr>
            </a:pPr>
            <a:endParaRPr lang="en-US" dirty="0"/>
          </a:p>
          <a:p>
            <a:endParaRPr lang="en-US" dirty="0"/>
          </a:p>
        </p:txBody>
      </p:sp>
    </p:spTree>
    <p:extLst>
      <p:ext uri="{BB962C8B-B14F-4D97-AF65-F5344CB8AC3E}">
        <p14:creationId xmlns:p14="http://schemas.microsoft.com/office/powerpoint/2010/main" val="2073600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Ready To Enroll!</a:t>
            </a:r>
            <a:endParaRPr lang="en-US" dirty="0"/>
          </a:p>
        </p:txBody>
      </p:sp>
      <p:sp>
        <p:nvSpPr>
          <p:cNvPr id="4" name="Content Placeholder 2"/>
          <p:cNvSpPr txBox="1">
            <a:spLocks/>
          </p:cNvSpPr>
          <p:nvPr/>
        </p:nvSpPr>
        <p:spPr>
          <a:xfrm>
            <a:off x="1387757" y="493439"/>
            <a:ext cx="9416485" cy="4954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smtClean="0">
              <a:solidFill>
                <a:schemeClr val="accent5">
                  <a:lumMod val="50000"/>
                </a:schemeClr>
              </a:solidFill>
            </a:endParaRPr>
          </a:p>
          <a:p>
            <a:pPr marL="0" indent="0" algn="ctr">
              <a:buNone/>
            </a:pPr>
            <a:r>
              <a:rPr lang="en-US" sz="3200" b="1" dirty="0" smtClean="0">
                <a:solidFill>
                  <a:schemeClr val="accent5">
                    <a:lumMod val="50000"/>
                  </a:schemeClr>
                </a:solidFill>
              </a:rPr>
              <a:t> </a:t>
            </a:r>
            <a:endParaRPr lang="en-US" dirty="0" smtClean="0"/>
          </a:p>
        </p:txBody>
      </p:sp>
    </p:spTree>
    <p:extLst>
      <p:ext uri="{BB962C8B-B14F-4D97-AF65-F5344CB8AC3E}">
        <p14:creationId xmlns:p14="http://schemas.microsoft.com/office/powerpoint/2010/main" val="2207296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2025 Annual Enrollment</a:t>
            </a:r>
            <a:endParaRPr lang="en-US" dirty="0"/>
          </a:p>
        </p:txBody>
      </p:sp>
      <p:sp>
        <p:nvSpPr>
          <p:cNvPr id="4" name="Content Placeholder 2"/>
          <p:cNvSpPr txBox="1">
            <a:spLocks/>
          </p:cNvSpPr>
          <p:nvPr/>
        </p:nvSpPr>
        <p:spPr>
          <a:xfrm>
            <a:off x="1387757" y="493439"/>
            <a:ext cx="9416485" cy="4954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smtClean="0">
              <a:solidFill>
                <a:schemeClr val="accent5">
                  <a:lumMod val="50000"/>
                </a:schemeClr>
              </a:solidFill>
            </a:endParaRPr>
          </a:p>
        </p:txBody>
      </p:sp>
    </p:spTree>
    <p:extLst>
      <p:ext uri="{BB962C8B-B14F-4D97-AF65-F5344CB8AC3E}">
        <p14:creationId xmlns:p14="http://schemas.microsoft.com/office/powerpoint/2010/main" val="1811237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Enrollment Checklist</a:t>
            </a:r>
            <a:endParaRPr lang="en-US" dirty="0"/>
          </a:p>
        </p:txBody>
      </p:sp>
      <p:pic>
        <p:nvPicPr>
          <p:cNvPr id="4" name="Picture 3"/>
          <p:cNvPicPr>
            <a:picLocks noChangeAspect="1"/>
          </p:cNvPicPr>
          <p:nvPr/>
        </p:nvPicPr>
        <p:blipFill>
          <a:blip r:embed="rId3"/>
          <a:stretch>
            <a:fillRect/>
          </a:stretch>
        </p:blipFill>
        <p:spPr>
          <a:xfrm>
            <a:off x="6159020" y="1234506"/>
            <a:ext cx="6032980" cy="5682780"/>
          </a:xfrm>
          <a:prstGeom prst="rect">
            <a:avLst/>
          </a:prstGeom>
        </p:spPr>
      </p:pic>
      <p:sp>
        <p:nvSpPr>
          <p:cNvPr id="3" name="TextBox 2"/>
          <p:cNvSpPr txBox="1"/>
          <p:nvPr/>
        </p:nvSpPr>
        <p:spPr>
          <a:xfrm>
            <a:off x="494522" y="1590746"/>
            <a:ext cx="6156132" cy="4862870"/>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q"/>
            </a:pPr>
            <a:r>
              <a:rPr lang="en-US" sz="2000" dirty="0" smtClean="0"/>
              <a:t>Annual Enrollment begins </a:t>
            </a:r>
            <a:r>
              <a:rPr lang="en-US" sz="2000" b="1" u="sng" dirty="0" smtClean="0"/>
              <a:t>November 6</a:t>
            </a:r>
            <a:r>
              <a:rPr lang="en-US" sz="2000" dirty="0" smtClean="0"/>
              <a:t> and ends </a:t>
            </a:r>
            <a:r>
              <a:rPr lang="en-US" sz="2000" b="1" u="sng" dirty="0" smtClean="0"/>
              <a:t>November 20</a:t>
            </a:r>
          </a:p>
          <a:p>
            <a:pPr marL="342900" indent="-342900">
              <a:spcBef>
                <a:spcPts val="600"/>
              </a:spcBef>
              <a:spcAft>
                <a:spcPts val="600"/>
              </a:spcAft>
              <a:buFont typeface="Wingdings" panose="05000000000000000000" pitchFamily="2" charset="2"/>
              <a:buChar char="q"/>
            </a:pPr>
            <a:r>
              <a:rPr lang="en-US" sz="2000" dirty="0" smtClean="0"/>
              <a:t>Change and resubmit elections as many times as needed through November 20</a:t>
            </a:r>
          </a:p>
          <a:p>
            <a:pPr marL="342900" indent="-342900">
              <a:spcBef>
                <a:spcPts val="600"/>
              </a:spcBef>
              <a:spcAft>
                <a:spcPts val="600"/>
              </a:spcAft>
              <a:buFont typeface="Wingdings" panose="05000000000000000000" pitchFamily="2" charset="2"/>
              <a:buChar char="q"/>
            </a:pPr>
            <a:r>
              <a:rPr lang="en-US" sz="2000" dirty="0" smtClean="0"/>
              <a:t>A submission verification will immediately appear on the screen, make sure to save the confirmation</a:t>
            </a:r>
          </a:p>
          <a:p>
            <a:pPr marL="342900" indent="-342900">
              <a:spcBef>
                <a:spcPts val="600"/>
              </a:spcBef>
              <a:spcAft>
                <a:spcPts val="600"/>
              </a:spcAft>
              <a:buFont typeface="Wingdings" panose="05000000000000000000" pitchFamily="2" charset="2"/>
              <a:buChar char="q"/>
            </a:pPr>
            <a:r>
              <a:rPr lang="en-US" sz="2000" dirty="0" smtClean="0"/>
              <a:t>Follow-up your enrollment elections with Evidence of Insurability and Dependent Verification (if applicable)</a:t>
            </a:r>
          </a:p>
          <a:p>
            <a:pPr marL="342900" indent="-342900">
              <a:spcBef>
                <a:spcPts val="600"/>
              </a:spcBef>
              <a:spcAft>
                <a:spcPts val="600"/>
              </a:spcAft>
              <a:buFont typeface="Wingdings" panose="05000000000000000000" pitchFamily="2" charset="2"/>
              <a:buChar char="q"/>
            </a:pPr>
            <a:r>
              <a:rPr lang="en-US" sz="2000" dirty="0" smtClean="0"/>
              <a:t>Benefit changes or elections completed during annual enrollment will be effective January 1, 2025.</a:t>
            </a:r>
          </a:p>
          <a:p>
            <a:pPr marL="342900" indent="-342900">
              <a:spcBef>
                <a:spcPts val="600"/>
              </a:spcBef>
              <a:spcAft>
                <a:spcPts val="600"/>
              </a:spcAft>
              <a:buFont typeface="Wingdings" panose="05000000000000000000" pitchFamily="2" charset="2"/>
              <a:buChar char="q"/>
            </a:pPr>
            <a:r>
              <a:rPr lang="en-US" sz="2000" dirty="0" smtClean="0"/>
              <a:t>Your next opportunity to make changes or elect coverage will be during our next annual enrollment or is you experience a qualifying life event.</a:t>
            </a:r>
          </a:p>
        </p:txBody>
      </p:sp>
    </p:spTree>
    <p:extLst>
      <p:ext uri="{BB962C8B-B14F-4D97-AF65-F5344CB8AC3E}">
        <p14:creationId xmlns:p14="http://schemas.microsoft.com/office/powerpoint/2010/main" val="3741621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Enrollment Resources</a:t>
            </a:r>
            <a:endParaRPr lang="en-US" dirty="0"/>
          </a:p>
        </p:txBody>
      </p:sp>
      <p:sp>
        <p:nvSpPr>
          <p:cNvPr id="3" name="TextBox 2"/>
          <p:cNvSpPr txBox="1"/>
          <p:nvPr/>
        </p:nvSpPr>
        <p:spPr>
          <a:xfrm>
            <a:off x="5029201" y="1889823"/>
            <a:ext cx="5909388" cy="3600986"/>
          </a:xfrm>
          <a:prstGeom prst="rect">
            <a:avLst/>
          </a:prstGeom>
          <a:noFill/>
        </p:spPr>
        <p:txBody>
          <a:bodyPr wrap="square" rtlCol="0">
            <a:spAutoFit/>
          </a:bodyPr>
          <a:lstStyle/>
          <a:p>
            <a:pPr marL="342900" indent="-342900">
              <a:spcBef>
                <a:spcPts val="600"/>
              </a:spcBef>
              <a:spcAft>
                <a:spcPts val="600"/>
              </a:spcAft>
              <a:buClr>
                <a:srgbClr val="018790"/>
              </a:buClr>
              <a:buFont typeface="Wingdings 3" panose="05040102010807070707" pitchFamily="18" charset="2"/>
              <a:buChar char=""/>
            </a:pPr>
            <a:r>
              <a:rPr lang="en-US" sz="2400" dirty="0" smtClean="0"/>
              <a:t>Enrollment Instructions</a:t>
            </a:r>
          </a:p>
          <a:p>
            <a:pPr marL="342900" indent="-342900">
              <a:spcBef>
                <a:spcPts val="600"/>
              </a:spcBef>
              <a:spcAft>
                <a:spcPts val="600"/>
              </a:spcAft>
              <a:buClr>
                <a:srgbClr val="018790"/>
              </a:buClr>
              <a:buFont typeface="Wingdings 3" panose="05040102010807070707" pitchFamily="18" charset="2"/>
              <a:buChar char=""/>
            </a:pPr>
            <a:r>
              <a:rPr lang="en-US" sz="2400" dirty="0" smtClean="0"/>
              <a:t>Annual Enrollment Guide</a:t>
            </a:r>
          </a:p>
          <a:p>
            <a:pPr marL="342900" indent="-342900">
              <a:spcBef>
                <a:spcPts val="600"/>
              </a:spcBef>
              <a:spcAft>
                <a:spcPts val="600"/>
              </a:spcAft>
              <a:buClr>
                <a:srgbClr val="018790"/>
              </a:buClr>
              <a:buFont typeface="Wingdings 3" panose="05040102010807070707" pitchFamily="18" charset="2"/>
              <a:buChar char=""/>
            </a:pPr>
            <a:r>
              <a:rPr lang="en-US" sz="2400" dirty="0" smtClean="0"/>
              <a:t>Step-by-Step Enrollment Reference Guide</a:t>
            </a:r>
          </a:p>
          <a:p>
            <a:pPr marL="342900" indent="-342900">
              <a:spcBef>
                <a:spcPts val="600"/>
              </a:spcBef>
              <a:spcAft>
                <a:spcPts val="600"/>
              </a:spcAft>
              <a:buClr>
                <a:srgbClr val="018790"/>
              </a:buClr>
              <a:buFont typeface="Wingdings 3" panose="05040102010807070707" pitchFamily="18" charset="2"/>
              <a:buChar char=""/>
            </a:pPr>
            <a:r>
              <a:rPr lang="en-US" sz="2400" dirty="0" smtClean="0"/>
              <a:t>Enrollment Checklist</a:t>
            </a:r>
          </a:p>
          <a:p>
            <a:pPr marL="342900" indent="-342900">
              <a:spcBef>
                <a:spcPts val="600"/>
              </a:spcBef>
              <a:spcAft>
                <a:spcPts val="600"/>
              </a:spcAft>
              <a:buClr>
                <a:srgbClr val="018790"/>
              </a:buClr>
              <a:buFont typeface="Wingdings 3" panose="05040102010807070707" pitchFamily="18" charset="2"/>
              <a:buChar char=""/>
            </a:pPr>
            <a:r>
              <a:rPr lang="en-US" sz="2400" dirty="0" smtClean="0"/>
              <a:t>List of Plan Changes</a:t>
            </a:r>
          </a:p>
          <a:p>
            <a:pPr marL="342900" indent="-342900">
              <a:spcBef>
                <a:spcPts val="600"/>
              </a:spcBef>
              <a:spcAft>
                <a:spcPts val="600"/>
              </a:spcAft>
              <a:buClr>
                <a:srgbClr val="018790"/>
              </a:buClr>
              <a:buFont typeface="Wingdings 3" panose="05040102010807070707" pitchFamily="18" charset="2"/>
              <a:buChar char=""/>
            </a:pPr>
            <a:r>
              <a:rPr lang="en-US" sz="2400" dirty="0" smtClean="0"/>
              <a:t>Plan Summaries</a:t>
            </a:r>
          </a:p>
          <a:p>
            <a:pPr marL="342900" indent="-342900">
              <a:spcBef>
                <a:spcPts val="600"/>
              </a:spcBef>
              <a:spcAft>
                <a:spcPts val="600"/>
              </a:spcAft>
              <a:buClr>
                <a:srgbClr val="018790"/>
              </a:buClr>
              <a:buFont typeface="Wingdings 3" panose="05040102010807070707" pitchFamily="18" charset="2"/>
              <a:buChar char=""/>
            </a:pPr>
            <a:r>
              <a:rPr lang="en-US" sz="2400" dirty="0" smtClean="0"/>
              <a:t>And more…</a:t>
            </a:r>
            <a:endParaRPr lang="en-US" sz="2400" dirty="0"/>
          </a:p>
        </p:txBody>
      </p:sp>
      <p:sp>
        <p:nvSpPr>
          <p:cNvPr id="7" name="Rounded Rectangle 6"/>
          <p:cNvSpPr/>
          <p:nvPr/>
        </p:nvSpPr>
        <p:spPr>
          <a:xfrm>
            <a:off x="431075" y="2958512"/>
            <a:ext cx="3967584" cy="919401"/>
          </a:xfrm>
          <a:prstGeom prst="round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anchor="ctr">
            <a:spAutoFit/>
          </a:bodyPr>
          <a:lstStyle/>
          <a:p>
            <a:pPr algn="ctr"/>
            <a:r>
              <a:rPr lang="en-US" sz="2400" cap="none" dirty="0" smtClean="0">
                <a:ln w="0"/>
                <a:solidFill>
                  <a:srgbClr val="018790"/>
                </a:solidFill>
              </a:rPr>
              <a:t>Resource Materials available on </a:t>
            </a:r>
            <a:r>
              <a:rPr lang="en-US" sz="2400" cap="none" dirty="0" err="1" smtClean="0">
                <a:ln w="0"/>
                <a:solidFill>
                  <a:srgbClr val="018790"/>
                </a:solidFill>
              </a:rPr>
              <a:t>PeopleDock</a:t>
            </a:r>
            <a:endParaRPr lang="en-US" sz="2400" cap="none" dirty="0">
              <a:ln w="0"/>
              <a:solidFill>
                <a:srgbClr val="018790"/>
              </a:solidFill>
            </a:endParaRPr>
          </a:p>
        </p:txBody>
      </p:sp>
    </p:spTree>
    <p:extLst>
      <p:ext uri="{BB962C8B-B14F-4D97-AF65-F5344CB8AC3E}">
        <p14:creationId xmlns:p14="http://schemas.microsoft.com/office/powerpoint/2010/main" val="4232512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Resources</a:t>
            </a:r>
            <a:endParaRPr lang="en-US" dirty="0"/>
          </a:p>
        </p:txBody>
      </p:sp>
      <p:sp>
        <p:nvSpPr>
          <p:cNvPr id="4" name="Rectangle 3"/>
          <p:cNvSpPr/>
          <p:nvPr/>
        </p:nvSpPr>
        <p:spPr>
          <a:xfrm>
            <a:off x="711200" y="1661048"/>
            <a:ext cx="10901680" cy="707886"/>
          </a:xfrm>
          <a:prstGeom prst="rect">
            <a:avLst/>
          </a:prstGeom>
        </p:spPr>
        <p:txBody>
          <a:bodyPr wrap="square">
            <a:spAutoFit/>
          </a:bodyPr>
          <a:lstStyle/>
          <a:p>
            <a:r>
              <a:rPr lang="en-US" sz="2000" dirty="0"/>
              <a:t>Sometimes, you just can’t seem to find the right answers to your benefits questions. Use the resources below to get the answers you need and access your benefits year-round.</a:t>
            </a:r>
          </a:p>
        </p:txBody>
      </p:sp>
      <p:pic>
        <p:nvPicPr>
          <p:cNvPr id="19" name="Picture 18"/>
          <p:cNvPicPr>
            <a:picLocks noChangeAspect="1"/>
          </p:cNvPicPr>
          <p:nvPr/>
        </p:nvPicPr>
        <p:blipFill>
          <a:blip r:embed="rId3"/>
          <a:stretch>
            <a:fillRect/>
          </a:stretch>
        </p:blipFill>
        <p:spPr>
          <a:xfrm>
            <a:off x="471369" y="2823470"/>
            <a:ext cx="5459936" cy="3257705"/>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4"/>
          <a:stretch>
            <a:fillRect/>
          </a:stretch>
        </p:blipFill>
        <p:spPr>
          <a:xfrm>
            <a:off x="4377408" y="4199784"/>
            <a:ext cx="4475077" cy="2359586"/>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5"/>
          <a:stretch>
            <a:fillRect/>
          </a:stretch>
        </p:blipFill>
        <p:spPr>
          <a:xfrm>
            <a:off x="9837344" y="2593309"/>
            <a:ext cx="1612265" cy="348786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a:stretch>
            <a:fillRect/>
          </a:stretch>
        </p:blipFill>
        <p:spPr>
          <a:xfrm>
            <a:off x="5996864" y="3295050"/>
            <a:ext cx="3840480" cy="1440180"/>
          </a:xfrm>
          <a:prstGeom prst="rect">
            <a:avLst/>
          </a:prstGeom>
        </p:spPr>
      </p:pic>
    </p:spTree>
    <p:extLst>
      <p:ext uri="{BB962C8B-B14F-4D97-AF65-F5344CB8AC3E}">
        <p14:creationId xmlns:p14="http://schemas.microsoft.com/office/powerpoint/2010/main" val="3559652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MyChoice</a:t>
            </a:r>
            <a:r>
              <a:rPr lang="en-US" dirty="0" smtClean="0"/>
              <a:t> Mobile App</a:t>
            </a:r>
            <a:endParaRPr lang="en-US" dirty="0">
              <a:latin typeface="+mn-lt"/>
            </a:endParaRPr>
          </a:p>
        </p:txBody>
      </p:sp>
      <p:sp>
        <p:nvSpPr>
          <p:cNvPr id="4" name="Rectangle 3"/>
          <p:cNvSpPr/>
          <p:nvPr/>
        </p:nvSpPr>
        <p:spPr>
          <a:xfrm>
            <a:off x="7803574" y="4964056"/>
            <a:ext cx="3595253" cy="1200329"/>
          </a:xfrm>
          <a:prstGeom prst="rect">
            <a:avLst/>
          </a:prstGeom>
        </p:spPr>
        <p:txBody>
          <a:bodyPr wrap="square">
            <a:spAutoFit/>
          </a:bodyPr>
          <a:lstStyle/>
          <a:p>
            <a:pPr algn="ctr"/>
            <a:r>
              <a:rPr lang="en-US" sz="2800" b="1" dirty="0" smtClean="0"/>
              <a:t>A “one-wallet” approach to benefits.</a:t>
            </a:r>
          </a:p>
          <a:p>
            <a:pPr algn="ctr"/>
            <a:endParaRPr lang="en-US" sz="1600" dirty="0"/>
          </a:p>
        </p:txBody>
      </p:sp>
      <p:pic>
        <p:nvPicPr>
          <p:cNvPr id="6" name="Picture 5"/>
          <p:cNvPicPr>
            <a:picLocks noChangeAspect="1"/>
          </p:cNvPicPr>
          <p:nvPr/>
        </p:nvPicPr>
        <p:blipFill>
          <a:blip r:embed="rId3"/>
          <a:stretch>
            <a:fillRect/>
          </a:stretch>
        </p:blipFill>
        <p:spPr>
          <a:xfrm>
            <a:off x="6764483" y="1206512"/>
            <a:ext cx="5427518" cy="3499512"/>
          </a:xfrm>
          <a:prstGeom prst="rect">
            <a:avLst/>
          </a:prstGeom>
          <a:ln>
            <a:noFill/>
          </a:ln>
          <a:effectLst>
            <a:softEdge rad="112500"/>
          </a:effectLst>
        </p:spPr>
      </p:pic>
      <p:sp>
        <p:nvSpPr>
          <p:cNvPr id="7" name="Rectangle 6"/>
          <p:cNvSpPr/>
          <p:nvPr/>
        </p:nvSpPr>
        <p:spPr>
          <a:xfrm>
            <a:off x="567509" y="1778568"/>
            <a:ext cx="6196974" cy="3785652"/>
          </a:xfrm>
          <a:prstGeom prst="rect">
            <a:avLst/>
          </a:prstGeom>
        </p:spPr>
        <p:txBody>
          <a:bodyPr wrap="square">
            <a:spAutoFit/>
          </a:bodyPr>
          <a:lstStyle/>
          <a:p>
            <a:r>
              <a:rPr lang="en-US" sz="2800" b="1" dirty="0"/>
              <a:t>Manage your benefits on the </a:t>
            </a:r>
            <a:r>
              <a:rPr lang="en-US" sz="2800" b="1" dirty="0" smtClean="0"/>
              <a:t>go:</a:t>
            </a:r>
            <a:endParaRPr lang="en-US" sz="2800" b="1" dirty="0"/>
          </a:p>
          <a:p>
            <a:r>
              <a:rPr lang="en-US" sz="2400" dirty="0"/>
              <a:t>The </a:t>
            </a:r>
            <a:r>
              <a:rPr lang="en-US" sz="2400" b="1" dirty="0">
                <a:solidFill>
                  <a:srgbClr val="078694"/>
                </a:solidFill>
              </a:rPr>
              <a:t>MyChoice Mobile App </a:t>
            </a:r>
            <a:r>
              <a:rPr lang="en-US" sz="2400" dirty="0"/>
              <a:t>allows you to stay connected with your benefits wherever you are.</a:t>
            </a:r>
          </a:p>
          <a:p>
            <a:pPr marL="342900" indent="-342900">
              <a:buFont typeface="Arial" panose="020B0604020202020204" pitchFamily="34" charset="0"/>
              <a:buChar char="•"/>
            </a:pPr>
            <a:endParaRPr lang="en-US" sz="2400" dirty="0"/>
          </a:p>
          <a:p>
            <a:pPr marL="342900" indent="-342900">
              <a:buClr>
                <a:srgbClr val="078694"/>
              </a:buClr>
              <a:buFont typeface="Wingdings 3" panose="05040102010807070707" pitchFamily="18" charset="2"/>
              <a:buChar char=""/>
            </a:pPr>
            <a:r>
              <a:rPr lang="en-US" sz="2000" dirty="0"/>
              <a:t>Check your balance</a:t>
            </a:r>
          </a:p>
          <a:p>
            <a:pPr marL="342900" indent="-342900">
              <a:buClr>
                <a:srgbClr val="078694"/>
              </a:buClr>
              <a:buFont typeface="Wingdings 3" panose="05040102010807070707" pitchFamily="18" charset="2"/>
              <a:buChar char=""/>
            </a:pPr>
            <a:r>
              <a:rPr lang="en-US" sz="2000" dirty="0"/>
              <a:t>File a claim or request funds</a:t>
            </a:r>
          </a:p>
          <a:p>
            <a:pPr marL="342900" indent="-342900">
              <a:buClr>
                <a:srgbClr val="078694"/>
              </a:buClr>
              <a:buFont typeface="Wingdings 3" panose="05040102010807070707" pitchFamily="18" charset="2"/>
              <a:buChar char=""/>
            </a:pPr>
            <a:r>
              <a:rPr lang="en-US" sz="2000" dirty="0"/>
              <a:t>Pay a </a:t>
            </a:r>
            <a:r>
              <a:rPr lang="en-US" sz="2000" dirty="0" smtClean="0"/>
              <a:t>provider</a:t>
            </a:r>
          </a:p>
          <a:p>
            <a:pPr marL="342900" indent="-342900">
              <a:buClr>
                <a:srgbClr val="078694"/>
              </a:buClr>
              <a:buFont typeface="Wingdings 3" panose="05040102010807070707" pitchFamily="18" charset="2"/>
              <a:buChar char=""/>
            </a:pPr>
            <a:r>
              <a:rPr lang="en-US" sz="2000" dirty="0"/>
              <a:t>Upload documentation with your device’s camera</a:t>
            </a:r>
          </a:p>
          <a:p>
            <a:pPr marL="342900" indent="-342900">
              <a:buClr>
                <a:srgbClr val="078694"/>
              </a:buClr>
              <a:buFont typeface="Wingdings 3" panose="05040102010807070707" pitchFamily="18" charset="2"/>
              <a:buChar char=""/>
            </a:pPr>
            <a:r>
              <a:rPr lang="en-US" sz="2000" dirty="0"/>
              <a:t>Contact member services</a:t>
            </a:r>
          </a:p>
          <a:p>
            <a:pPr marL="342900" indent="-342900">
              <a:buClr>
                <a:srgbClr val="078694"/>
              </a:buClr>
              <a:buFont typeface="Wingdings 3" panose="05040102010807070707" pitchFamily="18" charset="2"/>
              <a:buChar char=""/>
            </a:pPr>
            <a:r>
              <a:rPr lang="en-US" sz="2000" dirty="0"/>
              <a:t>Manage bank accounts, debit card and providers</a:t>
            </a:r>
          </a:p>
          <a:p>
            <a:endParaRPr lang="en-US" sz="2000" dirty="0"/>
          </a:p>
        </p:txBody>
      </p:sp>
    </p:spTree>
    <p:extLst>
      <p:ext uri="{BB962C8B-B14F-4D97-AF65-F5344CB8AC3E}">
        <p14:creationId xmlns:p14="http://schemas.microsoft.com/office/powerpoint/2010/main" val="3196963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370" r="23370"/>
          <a:stretch/>
        </p:blipFill>
        <p:spPr>
          <a:xfrm>
            <a:off x="0" y="1206512"/>
            <a:ext cx="12207240" cy="8138160"/>
          </a:xfrm>
          <a:prstGeom prst="rect">
            <a:avLst/>
          </a:prstGeom>
          <a:noFill/>
          <a:ln>
            <a:noFill/>
          </a:ln>
        </p:spPr>
      </p:pic>
      <p:sp>
        <p:nvSpPr>
          <p:cNvPr id="2" name="Title 1"/>
          <p:cNvSpPr>
            <a:spLocks noGrp="1"/>
          </p:cNvSpPr>
          <p:nvPr>
            <p:ph type="title"/>
          </p:nvPr>
        </p:nvSpPr>
        <p:spPr/>
        <p:txBody>
          <a:bodyPr/>
          <a:lstStyle/>
          <a:p>
            <a:r>
              <a:rPr lang="en-US" dirty="0" smtClean="0"/>
              <a:t>Have Questions or Need Assistance?</a:t>
            </a:r>
            <a:endParaRPr lang="en-US" dirty="0"/>
          </a:p>
        </p:txBody>
      </p:sp>
      <p:sp>
        <p:nvSpPr>
          <p:cNvPr id="3" name="TextBox 2"/>
          <p:cNvSpPr txBox="1"/>
          <p:nvPr/>
        </p:nvSpPr>
        <p:spPr>
          <a:xfrm>
            <a:off x="952500" y="1521504"/>
            <a:ext cx="10528300" cy="4801314"/>
          </a:xfrm>
          <a:prstGeom prst="wedgeRoundRectCallout">
            <a:avLst/>
          </a:prstGeom>
          <a:ln w="76200">
            <a:solidFill>
              <a:srgbClr val="015987"/>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457200" indent="-457200">
              <a:spcBef>
                <a:spcPts val="600"/>
              </a:spcBef>
              <a:spcAft>
                <a:spcPts val="600"/>
              </a:spcAft>
              <a:buClr>
                <a:schemeClr val="accent5">
                  <a:lumMod val="50000"/>
                </a:schemeClr>
              </a:buClr>
              <a:buFont typeface="Wingdings" panose="05000000000000000000" pitchFamily="2" charset="2"/>
              <a:buChar char="q"/>
            </a:pPr>
            <a:r>
              <a:rPr lang="en-US" sz="3200" b="1" dirty="0" smtClean="0">
                <a:solidFill>
                  <a:srgbClr val="009593"/>
                </a:solidFill>
              </a:rPr>
              <a:t>Ask </a:t>
            </a:r>
            <a:r>
              <a:rPr lang="en-US" sz="3200" b="1" dirty="0">
                <a:solidFill>
                  <a:srgbClr val="009593"/>
                </a:solidFill>
              </a:rPr>
              <a:t>Sofia</a:t>
            </a:r>
            <a:r>
              <a:rPr lang="en-US" sz="3200" dirty="0"/>
              <a:t>, </a:t>
            </a:r>
            <a:r>
              <a:rPr lang="en-US" sz="3200" dirty="0" smtClean="0"/>
              <a:t>your </a:t>
            </a:r>
            <a:r>
              <a:rPr lang="en-US" sz="3200" dirty="0"/>
              <a:t>virtual health benefits assistant, available 24/7 from the Transformco </a:t>
            </a:r>
            <a:r>
              <a:rPr lang="en-US" sz="3200" dirty="0" smtClean="0"/>
              <a:t>2024 </a:t>
            </a:r>
            <a:r>
              <a:rPr lang="en-US" sz="3200" dirty="0"/>
              <a:t>Annual Enrollment portal and </a:t>
            </a:r>
            <a:endParaRPr lang="en-US" sz="3200" dirty="0" smtClean="0"/>
          </a:p>
          <a:p>
            <a:pPr marL="457200" indent="-457200">
              <a:spcBef>
                <a:spcPts val="600"/>
              </a:spcBef>
              <a:spcAft>
                <a:spcPts val="600"/>
              </a:spcAft>
              <a:buClr>
                <a:schemeClr val="accent5">
                  <a:lumMod val="50000"/>
                </a:schemeClr>
              </a:buClr>
              <a:buFont typeface="Wingdings" panose="05000000000000000000" pitchFamily="2" charset="2"/>
              <a:buChar char="q"/>
            </a:pPr>
            <a:r>
              <a:rPr lang="en-US" sz="3200" dirty="0" smtClean="0"/>
              <a:t>Businessolver </a:t>
            </a:r>
            <a:r>
              <a:rPr lang="en-US" sz="3200" b="1" dirty="0">
                <a:solidFill>
                  <a:srgbClr val="009593"/>
                </a:solidFill>
              </a:rPr>
              <a:t>MyChoice Mobile App</a:t>
            </a:r>
            <a:r>
              <a:rPr lang="en-US" sz="3200" dirty="0"/>
              <a:t>. </a:t>
            </a:r>
            <a:endParaRPr lang="en-US" sz="3200" dirty="0" smtClean="0"/>
          </a:p>
          <a:p>
            <a:pPr marL="457200" indent="-457200">
              <a:spcBef>
                <a:spcPts val="600"/>
              </a:spcBef>
              <a:spcAft>
                <a:spcPts val="600"/>
              </a:spcAft>
              <a:buClr>
                <a:schemeClr val="accent5">
                  <a:lumMod val="50000"/>
                </a:schemeClr>
              </a:buClr>
              <a:buFont typeface="Wingdings" panose="05000000000000000000" pitchFamily="2" charset="2"/>
              <a:buChar char="q"/>
            </a:pPr>
            <a:r>
              <a:rPr lang="en-US" sz="3200" dirty="0" smtClean="0"/>
              <a:t>You </a:t>
            </a:r>
            <a:r>
              <a:rPr lang="en-US" sz="3200" dirty="0"/>
              <a:t>can also call the </a:t>
            </a:r>
            <a:r>
              <a:rPr lang="en-US" sz="3200" b="1" dirty="0">
                <a:solidFill>
                  <a:srgbClr val="009593"/>
                </a:solidFill>
              </a:rPr>
              <a:t>Transformco Benefits Center at 888-887-3277</a:t>
            </a:r>
            <a:r>
              <a:rPr lang="en-US" sz="3200" dirty="0"/>
              <a:t>, select your language preference, and then select Opt. 1. Call hours are 7:00 a.m. – 7:00 p.m. Central time, Monday – Friday</a:t>
            </a:r>
            <a:r>
              <a:rPr lang="en-US" sz="3200" dirty="0" smtClean="0"/>
              <a:t>.</a:t>
            </a:r>
            <a:endParaRPr lang="en-US" sz="3200" dirty="0"/>
          </a:p>
        </p:txBody>
      </p:sp>
    </p:spTree>
    <p:extLst>
      <p:ext uri="{BB962C8B-B14F-4D97-AF65-F5344CB8AC3E}">
        <p14:creationId xmlns:p14="http://schemas.microsoft.com/office/powerpoint/2010/main" val="1054451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6C3D7FA-CF9E-3C4E-AA1B-5291EABBF47C}" type="slidenum">
              <a:rPr lang="en-US" smtClean="0"/>
              <a:pPr/>
              <a:t>35</a:t>
            </a:fld>
            <a:endParaRPr lang="en-US" dirty="0"/>
          </a:p>
        </p:txBody>
      </p:sp>
      <p:sp>
        <p:nvSpPr>
          <p:cNvPr id="3" name="Title 2"/>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2942" y="1497013"/>
            <a:ext cx="6606116" cy="4954587"/>
          </a:xfrm>
          <a:prstGeom prst="rect">
            <a:avLst/>
          </a:prstGeom>
        </p:spPr>
      </p:pic>
    </p:spTree>
    <p:extLst>
      <p:ext uri="{BB962C8B-B14F-4D97-AF65-F5344CB8AC3E}">
        <p14:creationId xmlns:p14="http://schemas.microsoft.com/office/powerpoint/2010/main" val="3040217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spcAft>
                <a:spcPts val="600"/>
              </a:spcAft>
            </a:pPr>
            <a:r>
              <a:rPr lang="en-US" b="1" dirty="0">
                <a:latin typeface="+mn-lt"/>
              </a:rPr>
              <a:t>What is Annual Benefits Enrollment?</a:t>
            </a:r>
          </a:p>
        </p:txBody>
      </p:sp>
      <p:sp>
        <p:nvSpPr>
          <p:cNvPr id="5" name="TextBox 4"/>
          <p:cNvSpPr txBox="1"/>
          <p:nvPr/>
        </p:nvSpPr>
        <p:spPr>
          <a:xfrm>
            <a:off x="639483" y="1339693"/>
            <a:ext cx="4950225" cy="4708981"/>
          </a:xfrm>
          <a:prstGeom prst="rect">
            <a:avLst/>
          </a:prstGeom>
          <a:noFill/>
        </p:spPr>
        <p:txBody>
          <a:bodyPr wrap="square" rtlCol="0">
            <a:spAutoFit/>
          </a:bodyPr>
          <a:lstStyle/>
          <a:p>
            <a:pPr>
              <a:spcBef>
                <a:spcPts val="600"/>
              </a:spcBef>
              <a:spcAft>
                <a:spcPts val="600"/>
              </a:spcAft>
            </a:pPr>
            <a:r>
              <a:rPr lang="en-US" sz="2000" b="1" u="sng" dirty="0" smtClean="0">
                <a:solidFill>
                  <a:srgbClr val="078694"/>
                </a:solidFill>
              </a:rPr>
              <a:t>The Annual Benefits Enrollment Period</a:t>
            </a:r>
          </a:p>
          <a:p>
            <a:pPr>
              <a:spcBef>
                <a:spcPts val="600"/>
              </a:spcBef>
              <a:spcAft>
                <a:spcPts val="600"/>
              </a:spcAft>
            </a:pPr>
            <a:r>
              <a:rPr lang="en-US" sz="2000" dirty="0" smtClean="0"/>
              <a:t>This is a once per year opportunity for eligible associates to enroll in, make changes to, or opt-out of most benefit plans for the upcoming year. </a:t>
            </a:r>
          </a:p>
          <a:p>
            <a:pPr>
              <a:spcBef>
                <a:spcPts val="600"/>
              </a:spcBef>
              <a:spcAft>
                <a:spcPts val="600"/>
              </a:spcAft>
            </a:pPr>
            <a:r>
              <a:rPr lang="en-US" sz="2000" dirty="0" smtClean="0"/>
              <a:t>This is the only time you are eligible to make changes unless you have a qualifying life event, such as a family or employment change.</a:t>
            </a:r>
          </a:p>
          <a:p>
            <a:pPr>
              <a:spcBef>
                <a:spcPts val="600"/>
              </a:spcBef>
              <a:spcAft>
                <a:spcPts val="600"/>
              </a:spcAft>
            </a:pPr>
            <a:r>
              <a:rPr lang="en-US" sz="2000" b="1" u="sng" dirty="0" smtClean="0">
                <a:solidFill>
                  <a:srgbClr val="078694"/>
                </a:solidFill>
              </a:rPr>
              <a:t>What’s a Qualifying Life Event? </a:t>
            </a:r>
          </a:p>
          <a:p>
            <a:pPr>
              <a:spcBef>
                <a:spcPts val="600"/>
              </a:spcBef>
              <a:spcAft>
                <a:spcPts val="600"/>
              </a:spcAft>
            </a:pPr>
            <a:r>
              <a:rPr lang="en-US" sz="2000" dirty="0" smtClean="0"/>
              <a:t>A qualifying event that allows for a special enrollment period outside of annual enrollment.</a:t>
            </a:r>
          </a:p>
        </p:txBody>
      </p:sp>
      <p:sp>
        <p:nvSpPr>
          <p:cNvPr id="4" name="Rectangle 3"/>
          <p:cNvSpPr/>
          <p:nvPr/>
        </p:nvSpPr>
        <p:spPr>
          <a:xfrm>
            <a:off x="6096000" y="1339693"/>
            <a:ext cx="5699328" cy="5093702"/>
          </a:xfrm>
          <a:prstGeom prst="rect">
            <a:avLst/>
          </a:prstGeom>
        </p:spPr>
        <p:txBody>
          <a:bodyPr wrap="square">
            <a:spAutoFit/>
          </a:bodyPr>
          <a:lstStyle/>
          <a:p>
            <a:pPr>
              <a:spcAft>
                <a:spcPts val="600"/>
              </a:spcAft>
            </a:pPr>
            <a:r>
              <a:rPr lang="en-US" sz="2000" b="1" u="sng" dirty="0">
                <a:solidFill>
                  <a:srgbClr val="078694"/>
                </a:solidFill>
              </a:rPr>
              <a:t>Example of Qualifying Life Events (not inclusive):</a:t>
            </a:r>
          </a:p>
          <a:p>
            <a:pPr marL="457200" indent="-457200">
              <a:buFont typeface="Arial" panose="020B0604020202020204" pitchFamily="34" charset="0"/>
              <a:buChar char="•"/>
            </a:pPr>
            <a:r>
              <a:rPr lang="en-US" sz="2000" dirty="0" smtClean="0"/>
              <a:t>Change </a:t>
            </a:r>
            <a:r>
              <a:rPr lang="en-US" sz="2000" dirty="0"/>
              <a:t>in marital </a:t>
            </a:r>
            <a:r>
              <a:rPr lang="en-US" sz="2000" dirty="0" smtClean="0"/>
              <a:t>status</a:t>
            </a:r>
            <a:endParaRPr lang="en-US" sz="2000" dirty="0"/>
          </a:p>
          <a:p>
            <a:pPr marL="457200" indent="-457200">
              <a:buFont typeface="Arial" panose="020B0604020202020204" pitchFamily="34" charset="0"/>
              <a:buChar char="•"/>
            </a:pPr>
            <a:r>
              <a:rPr lang="en-US" sz="2000" dirty="0"/>
              <a:t>Birth of child/Adoption</a:t>
            </a:r>
          </a:p>
          <a:p>
            <a:pPr marL="457200" indent="-457200">
              <a:buFont typeface="Arial" panose="020B0604020202020204" pitchFamily="34" charset="0"/>
              <a:buChar char="•"/>
            </a:pPr>
            <a:r>
              <a:rPr lang="en-US" sz="2000" dirty="0"/>
              <a:t>Change in </a:t>
            </a:r>
            <a:r>
              <a:rPr lang="en-US" sz="2000" dirty="0" smtClean="0"/>
              <a:t>employment</a:t>
            </a:r>
            <a:endParaRPr lang="en-US" sz="2000" dirty="0"/>
          </a:p>
          <a:p>
            <a:pPr marL="457200" indent="-457200">
              <a:buFont typeface="Arial" panose="020B0604020202020204" pitchFamily="34" charset="0"/>
              <a:buChar char="•"/>
            </a:pPr>
            <a:r>
              <a:rPr lang="en-US" sz="2000" dirty="0"/>
              <a:t>Change in dependent eligibility due to plan requirements (e.g., loss of student status, age limit reached</a:t>
            </a:r>
            <a:r>
              <a:rPr lang="en-US" sz="2000" dirty="0" smtClean="0"/>
              <a:t>)</a:t>
            </a:r>
            <a:endParaRPr lang="en-US" sz="2000" dirty="0"/>
          </a:p>
          <a:p>
            <a:pPr marL="457200" indent="-457200">
              <a:buFont typeface="Arial" panose="020B0604020202020204" pitchFamily="34" charset="0"/>
              <a:buChar char="•"/>
            </a:pPr>
            <a:r>
              <a:rPr lang="en-US" sz="2000" dirty="0"/>
              <a:t>Change in residence (e.g., </a:t>
            </a:r>
            <a:r>
              <a:rPr lang="en-US" sz="2000" dirty="0" smtClean="0"/>
              <a:t>associate </a:t>
            </a:r>
            <a:r>
              <a:rPr lang="en-US" sz="2000" dirty="0"/>
              <a:t>or dependent moves out of plan service area</a:t>
            </a:r>
            <a:r>
              <a:rPr lang="en-US" sz="2000" dirty="0" smtClean="0"/>
              <a:t>)</a:t>
            </a:r>
          </a:p>
          <a:p>
            <a:pPr marL="457200" indent="-457200">
              <a:buFont typeface="Arial" panose="020B0604020202020204" pitchFamily="34" charset="0"/>
              <a:buChar char="•"/>
            </a:pPr>
            <a:r>
              <a:rPr lang="en-US" sz="2000" dirty="0"/>
              <a:t>Change in coverage of spouse or dependent under another employer plan (e.g., spouse's employer had no insurance coverage before but now offers a plan</a:t>
            </a:r>
            <a:r>
              <a:rPr lang="en-US" sz="2000" dirty="0" smtClean="0"/>
              <a:t>)</a:t>
            </a:r>
            <a:endParaRPr lang="en-US" sz="2000" dirty="0"/>
          </a:p>
          <a:p>
            <a:pPr marL="457200" indent="-457200">
              <a:buFont typeface="Arial" panose="020B0604020202020204" pitchFamily="34" charset="0"/>
              <a:buChar char="•"/>
            </a:pPr>
            <a:r>
              <a:rPr lang="en-US" sz="2000" dirty="0"/>
              <a:t>Judgments, decrees or </a:t>
            </a:r>
            <a:r>
              <a:rPr lang="en-US" sz="2000" dirty="0" smtClean="0"/>
              <a:t>orders</a:t>
            </a:r>
            <a:endParaRPr lang="en-US" sz="2000" dirty="0"/>
          </a:p>
          <a:p>
            <a:pPr marL="457200" indent="-457200">
              <a:buFont typeface="Arial" panose="020B0604020202020204" pitchFamily="34" charset="0"/>
              <a:buChar char="•"/>
            </a:pPr>
            <a:r>
              <a:rPr lang="en-US" sz="2000" dirty="0"/>
              <a:t>Entitlement to Medicare or </a:t>
            </a:r>
            <a:r>
              <a:rPr lang="en-US" sz="2000" dirty="0" smtClean="0"/>
              <a:t>Medicaid</a:t>
            </a:r>
            <a:endParaRPr lang="en-US" sz="2000" dirty="0"/>
          </a:p>
          <a:p>
            <a:pPr>
              <a:spcAft>
                <a:spcPts val="600"/>
              </a:spcAft>
            </a:pPr>
            <a:endParaRPr lang="en-US" sz="2000" dirty="0"/>
          </a:p>
        </p:txBody>
      </p:sp>
    </p:spTree>
    <p:extLst>
      <p:ext uri="{BB962C8B-B14F-4D97-AF65-F5344CB8AC3E}">
        <p14:creationId xmlns:p14="http://schemas.microsoft.com/office/powerpoint/2010/main" val="210840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600"/>
              </a:spcBef>
              <a:spcAft>
                <a:spcPts val="600"/>
              </a:spcAft>
            </a:pPr>
            <a:r>
              <a:rPr lang="en-US" b="1" dirty="0" smtClean="0">
                <a:latin typeface="+mn-lt"/>
              </a:rPr>
              <a:t>2025 Annual Benefits Enrollment Overview </a:t>
            </a:r>
            <a:endParaRPr lang="en-US" b="1" dirty="0">
              <a:latin typeface="+mn-lt"/>
            </a:endParaRPr>
          </a:p>
        </p:txBody>
      </p:sp>
      <p:sp>
        <p:nvSpPr>
          <p:cNvPr id="7" name="TextBox 6"/>
          <p:cNvSpPr txBox="1"/>
          <p:nvPr/>
        </p:nvSpPr>
        <p:spPr>
          <a:xfrm>
            <a:off x="283955" y="1335233"/>
            <a:ext cx="6095824" cy="4185761"/>
          </a:xfrm>
          <a:prstGeom prst="rect">
            <a:avLst/>
          </a:prstGeom>
          <a:noFill/>
        </p:spPr>
        <p:txBody>
          <a:bodyPr wrap="square" rtlCol="0">
            <a:spAutoFit/>
          </a:bodyPr>
          <a:lstStyle/>
          <a:p>
            <a:pPr marL="285750" indent="-285750">
              <a:buFont typeface="Wingdings 3" panose="05040102010807070707" pitchFamily="18" charset="2"/>
              <a:buChar char=""/>
            </a:pPr>
            <a:r>
              <a:rPr lang="en-US" sz="1400" b="1" dirty="0" smtClean="0">
                <a:solidFill>
                  <a:srgbClr val="078694"/>
                </a:solidFill>
              </a:rPr>
              <a:t>Enrollment Period:</a:t>
            </a:r>
          </a:p>
          <a:p>
            <a:pPr marL="742950" lvl="1" indent="-285750">
              <a:buClr>
                <a:srgbClr val="009A96"/>
              </a:buClr>
              <a:buFont typeface="Wingdings" panose="05000000000000000000" pitchFamily="2" charset="2"/>
              <a:buChar char="§"/>
            </a:pPr>
            <a:r>
              <a:rPr lang="en-US" sz="1400" dirty="0" smtClean="0"/>
              <a:t>November 6 – 20, 2024</a:t>
            </a:r>
          </a:p>
          <a:p>
            <a:pPr lvl="1"/>
            <a:endParaRPr lang="en-US" sz="1400" dirty="0"/>
          </a:p>
          <a:p>
            <a:pPr marL="285750" indent="-285750">
              <a:buFont typeface="Wingdings 3" panose="05040102010807070707" pitchFamily="18" charset="2"/>
              <a:buChar char=""/>
            </a:pPr>
            <a:r>
              <a:rPr lang="en-US" sz="1400" b="1" dirty="0" smtClean="0">
                <a:solidFill>
                  <a:srgbClr val="078694"/>
                </a:solidFill>
              </a:rPr>
              <a:t>Enrollment Type:</a:t>
            </a:r>
          </a:p>
          <a:p>
            <a:pPr marL="742950" lvl="1" indent="-285750">
              <a:buClr>
                <a:srgbClr val="009A96"/>
              </a:buClr>
              <a:buFont typeface="Wingdings" panose="05000000000000000000" pitchFamily="2" charset="2"/>
              <a:buChar char="§"/>
            </a:pPr>
            <a:r>
              <a:rPr lang="en-US" sz="1400" b="1" dirty="0" smtClean="0"/>
              <a:t>Active – </a:t>
            </a:r>
            <a:r>
              <a:rPr lang="en-US" sz="1400" dirty="0" smtClean="0"/>
              <a:t>All associates must actively enroll to have the following benefits in 2025:</a:t>
            </a:r>
          </a:p>
          <a:p>
            <a:pPr marL="1200150" lvl="2" indent="-285750">
              <a:buClr>
                <a:srgbClr val="01286B"/>
              </a:buClr>
              <a:buFont typeface="Wingdings" panose="05000000000000000000" pitchFamily="2" charset="2"/>
              <a:buChar char="ð"/>
            </a:pPr>
            <a:r>
              <a:rPr lang="en-US" sz="1400" dirty="0" smtClean="0"/>
              <a:t>Medical Coverage</a:t>
            </a:r>
          </a:p>
          <a:p>
            <a:pPr marL="1200150" lvl="2" indent="-285750">
              <a:buClr>
                <a:srgbClr val="01286B"/>
              </a:buClr>
              <a:buFont typeface="Wingdings" panose="05000000000000000000" pitchFamily="2" charset="2"/>
              <a:buChar char="ð"/>
            </a:pPr>
            <a:r>
              <a:rPr lang="en-US" sz="1400" dirty="0" smtClean="0"/>
              <a:t>Reaffirm/update Tobacco Use Status (default results in Tobacco Use Surcharge applied)</a:t>
            </a:r>
          </a:p>
          <a:p>
            <a:pPr marL="1200150" lvl="2" indent="-285750">
              <a:buClr>
                <a:srgbClr val="01286B"/>
              </a:buClr>
              <a:buFont typeface="Wingdings" panose="05000000000000000000" pitchFamily="2" charset="2"/>
              <a:buChar char="ð"/>
            </a:pPr>
            <a:r>
              <a:rPr lang="en-US" sz="1400" dirty="0" smtClean="0"/>
              <a:t>Reaffirm/update Spousal Surcharge Elections (default results in Spousal Surcharge applied)</a:t>
            </a:r>
          </a:p>
          <a:p>
            <a:pPr marL="1200150" lvl="2" indent="-285750">
              <a:buClr>
                <a:srgbClr val="01286B"/>
              </a:buClr>
              <a:buFont typeface="Wingdings" panose="05000000000000000000" pitchFamily="2" charset="2"/>
              <a:buChar char="ð"/>
            </a:pPr>
            <a:r>
              <a:rPr lang="en-US" sz="1400" dirty="0" smtClean="0"/>
              <a:t>Dental Coverage</a:t>
            </a:r>
          </a:p>
          <a:p>
            <a:pPr marL="1200150" lvl="2" indent="-285750">
              <a:buClr>
                <a:srgbClr val="01286B"/>
              </a:buClr>
              <a:buFont typeface="Wingdings" panose="05000000000000000000" pitchFamily="2" charset="2"/>
              <a:buChar char="ð"/>
            </a:pPr>
            <a:r>
              <a:rPr lang="en-US" sz="1400" dirty="0" smtClean="0"/>
              <a:t>Vision Coverage</a:t>
            </a:r>
          </a:p>
          <a:p>
            <a:pPr marL="1200150" lvl="2" indent="-285750">
              <a:buClr>
                <a:srgbClr val="01286B"/>
              </a:buClr>
              <a:buFont typeface="Wingdings" panose="05000000000000000000" pitchFamily="2" charset="2"/>
              <a:buChar char="ð"/>
            </a:pPr>
            <a:r>
              <a:rPr lang="en-US" sz="1400" dirty="0" smtClean="0"/>
              <a:t>Flexible Spending Accounts (Healthcare &amp; Dependent Care)</a:t>
            </a:r>
          </a:p>
          <a:p>
            <a:pPr marL="1200150" lvl="2" indent="-285750">
              <a:buClr>
                <a:srgbClr val="01286B"/>
              </a:buClr>
              <a:buFont typeface="Wingdings" panose="05000000000000000000" pitchFamily="2" charset="2"/>
              <a:buChar char="ð"/>
            </a:pPr>
            <a:r>
              <a:rPr lang="en-US" sz="1400" dirty="0" smtClean="0"/>
              <a:t>Health Savings Account</a:t>
            </a:r>
          </a:p>
          <a:p>
            <a:pPr marL="1200150" lvl="2" indent="-285750">
              <a:buFont typeface="Wingdings" panose="05000000000000000000" pitchFamily="2" charset="2"/>
              <a:buChar char="ð"/>
            </a:pPr>
            <a:endParaRPr lang="en-US" sz="1400" dirty="0"/>
          </a:p>
          <a:p>
            <a:pPr marL="285750" indent="-285750">
              <a:buFont typeface="Wingdings 3" panose="05040102010807070707" pitchFamily="18" charset="2"/>
              <a:buChar char=""/>
            </a:pPr>
            <a:r>
              <a:rPr lang="en-US" sz="1400" b="1" dirty="0">
                <a:solidFill>
                  <a:srgbClr val="078694"/>
                </a:solidFill>
              </a:rPr>
              <a:t>Dual </a:t>
            </a:r>
            <a:r>
              <a:rPr lang="en-US" sz="1400" b="1" dirty="0" smtClean="0">
                <a:solidFill>
                  <a:srgbClr val="078694"/>
                </a:solidFill>
              </a:rPr>
              <a:t>Enrollment:</a:t>
            </a:r>
          </a:p>
          <a:p>
            <a:pPr marL="742950" lvl="1" indent="-285750">
              <a:buFont typeface="Wingdings" panose="05000000000000000000" pitchFamily="2" charset="2"/>
              <a:buChar char="§"/>
            </a:pPr>
            <a:r>
              <a:rPr lang="en-US" sz="1400" dirty="0" smtClean="0"/>
              <a:t>There will be salaried and hourly associates who will need to enroll twice – 1. as a new hire and 2. for 2025 benefits.</a:t>
            </a:r>
            <a:endParaRPr lang="en-US" sz="1400" dirty="0"/>
          </a:p>
        </p:txBody>
      </p:sp>
      <p:sp>
        <p:nvSpPr>
          <p:cNvPr id="8" name="TextBox 7"/>
          <p:cNvSpPr txBox="1"/>
          <p:nvPr/>
        </p:nvSpPr>
        <p:spPr>
          <a:xfrm>
            <a:off x="6096000" y="1356673"/>
            <a:ext cx="5384800" cy="3539430"/>
          </a:xfrm>
          <a:prstGeom prst="rect">
            <a:avLst/>
          </a:prstGeom>
          <a:noFill/>
        </p:spPr>
        <p:txBody>
          <a:bodyPr wrap="square" rtlCol="0">
            <a:spAutoFit/>
          </a:bodyPr>
          <a:lstStyle/>
          <a:p>
            <a:pPr marL="742950" lvl="1" indent="-285750">
              <a:buFont typeface="Wingdings 3" panose="05040102010807070707" pitchFamily="18" charset="2"/>
              <a:buChar char=""/>
            </a:pPr>
            <a:r>
              <a:rPr lang="en-US" sz="1400" b="1" dirty="0" smtClean="0">
                <a:solidFill>
                  <a:srgbClr val="078694"/>
                </a:solidFill>
              </a:rPr>
              <a:t>Enrollment Site: </a:t>
            </a:r>
            <a:r>
              <a:rPr lang="en-US" sz="1400" b="1" dirty="0" smtClean="0">
                <a:solidFill>
                  <a:srgbClr val="078694"/>
                </a:solidFill>
                <a:hlinkClick r:id="rId3"/>
              </a:rPr>
              <a:t>www.88sears.com</a:t>
            </a:r>
            <a:r>
              <a:rPr lang="en-US" sz="1400" b="1" dirty="0" smtClean="0">
                <a:solidFill>
                  <a:srgbClr val="078694"/>
                </a:solidFill>
              </a:rPr>
              <a:t>	</a:t>
            </a:r>
          </a:p>
          <a:p>
            <a:pPr marL="1200150" lvl="2" indent="-285750">
              <a:buClr>
                <a:schemeClr val="tx1"/>
              </a:buClr>
              <a:buFont typeface="Wingdings" panose="05000000000000000000" pitchFamily="2" charset="2"/>
              <a:buChar char="§"/>
            </a:pPr>
            <a:r>
              <a:rPr lang="en-US" sz="1400" b="1" dirty="0" smtClean="0">
                <a:solidFill>
                  <a:srgbClr val="078694"/>
                </a:solidFill>
              </a:rPr>
              <a:t>Quick Links</a:t>
            </a:r>
          </a:p>
          <a:p>
            <a:pPr marL="1657350" lvl="3" indent="-285750">
              <a:buFont typeface="Wingdings" panose="05000000000000000000" pitchFamily="2" charset="2"/>
              <a:buChar char="§"/>
            </a:pPr>
            <a:r>
              <a:rPr lang="en-US" sz="1400" dirty="0" smtClean="0"/>
              <a:t>Health Benefit Center</a:t>
            </a:r>
          </a:p>
          <a:p>
            <a:pPr marL="1657350" lvl="3" indent="-285750">
              <a:buFont typeface="Wingdings" panose="05000000000000000000" pitchFamily="2" charset="2"/>
              <a:buChar char="§"/>
            </a:pPr>
            <a:r>
              <a:rPr lang="en-US" sz="1400" dirty="0" smtClean="0"/>
              <a:t>Financial – 401(k) Benefit Center</a:t>
            </a:r>
          </a:p>
          <a:p>
            <a:pPr lvl="1"/>
            <a:endParaRPr lang="en-US" sz="1400" b="1" dirty="0" smtClean="0">
              <a:solidFill>
                <a:srgbClr val="078694"/>
              </a:solidFill>
            </a:endParaRPr>
          </a:p>
          <a:p>
            <a:pPr marL="742950" lvl="1" indent="-285750">
              <a:buFont typeface="Wingdings 3" panose="05040102010807070707" pitchFamily="18" charset="2"/>
              <a:buChar char=""/>
            </a:pPr>
            <a:r>
              <a:rPr lang="en-US" sz="1400" b="1" dirty="0" smtClean="0">
                <a:solidFill>
                  <a:srgbClr val="078694"/>
                </a:solidFill>
              </a:rPr>
              <a:t>Enrollment Resources:</a:t>
            </a:r>
          </a:p>
          <a:p>
            <a:pPr marL="1200150" lvl="2" indent="-285750">
              <a:buFont typeface="Wingdings" panose="05000000000000000000" pitchFamily="2" charset="2"/>
              <a:buChar char="§"/>
            </a:pPr>
            <a:r>
              <a:rPr lang="en-US" sz="1400" dirty="0" smtClean="0"/>
              <a:t>Annual Enrollment Guide</a:t>
            </a:r>
          </a:p>
          <a:p>
            <a:pPr marL="1200150" lvl="2" indent="-285750">
              <a:buFont typeface="Wingdings" panose="05000000000000000000" pitchFamily="2" charset="2"/>
              <a:buChar char="§"/>
            </a:pPr>
            <a:r>
              <a:rPr lang="en-US" sz="1400" dirty="0" smtClean="0"/>
              <a:t>Enrollment Reference Document</a:t>
            </a:r>
          </a:p>
          <a:p>
            <a:pPr marL="1200150" lvl="2" indent="-285750">
              <a:buFont typeface="Wingdings" panose="05000000000000000000" pitchFamily="2" charset="2"/>
              <a:buChar char="§"/>
            </a:pPr>
            <a:r>
              <a:rPr lang="en-US" sz="1400" dirty="0" smtClean="0"/>
              <a:t>Annual Enrollment Poster</a:t>
            </a:r>
          </a:p>
          <a:p>
            <a:pPr marL="1200150" lvl="2" indent="-285750">
              <a:buFont typeface="Wingdings" panose="05000000000000000000" pitchFamily="2" charset="2"/>
              <a:buChar char="§"/>
            </a:pPr>
            <a:r>
              <a:rPr lang="en-US" sz="1400" dirty="0" smtClean="0"/>
              <a:t>Enrollment Checklist</a:t>
            </a:r>
          </a:p>
          <a:p>
            <a:pPr marL="1200150" lvl="2" indent="-285750">
              <a:buFont typeface="Wingdings" panose="05000000000000000000" pitchFamily="2" charset="2"/>
              <a:buChar char="§"/>
            </a:pPr>
            <a:r>
              <a:rPr lang="en-US" sz="1400" dirty="0" smtClean="0"/>
              <a:t>Annual Enrollment Presentation</a:t>
            </a:r>
          </a:p>
          <a:p>
            <a:pPr marL="1200150" lvl="2" indent="-285750">
              <a:buFont typeface="Wingdings" panose="05000000000000000000" pitchFamily="2" charset="2"/>
              <a:buChar char="§"/>
            </a:pPr>
            <a:r>
              <a:rPr lang="en-US" sz="1400" dirty="0" smtClean="0"/>
              <a:t>FAQ’s with Talking Points </a:t>
            </a:r>
            <a:endParaRPr lang="en-US" sz="1400" dirty="0" smtClean="0">
              <a:solidFill>
                <a:srgbClr val="C00000"/>
              </a:solidFill>
            </a:endParaRPr>
          </a:p>
          <a:p>
            <a:pPr marL="1200150" lvl="2" indent="-285750">
              <a:buFont typeface="Wingdings" panose="05000000000000000000" pitchFamily="2" charset="2"/>
              <a:buChar char="§"/>
            </a:pPr>
            <a:r>
              <a:rPr lang="en-US" sz="1400" dirty="0" smtClean="0"/>
              <a:t>2025 Benefits at a Glance </a:t>
            </a:r>
            <a:endParaRPr lang="en-US" sz="1400" dirty="0" smtClean="0">
              <a:solidFill>
                <a:srgbClr val="C00000"/>
              </a:solidFill>
            </a:endParaRPr>
          </a:p>
          <a:p>
            <a:pPr marL="1200150" lvl="2" indent="-285750">
              <a:buFont typeface="Wingdings" panose="05000000000000000000" pitchFamily="2" charset="2"/>
              <a:buChar char="§"/>
            </a:pPr>
            <a:r>
              <a:rPr lang="en-US" sz="1400" dirty="0" smtClean="0"/>
              <a:t>2025 New Hire Benefits Presentation – </a:t>
            </a:r>
            <a:r>
              <a:rPr lang="en-US" sz="1400" dirty="0" smtClean="0">
                <a:solidFill>
                  <a:srgbClr val="C00000"/>
                </a:solidFill>
              </a:rPr>
              <a:t>Coming Soon</a:t>
            </a:r>
          </a:p>
          <a:p>
            <a:pPr marL="1200150" lvl="2" indent="-285750">
              <a:buFont typeface="Wingdings" panose="05000000000000000000" pitchFamily="2" charset="2"/>
              <a:buChar char="§"/>
            </a:pPr>
            <a:endParaRPr lang="en-US" sz="1400" b="1" dirty="0" smtClean="0"/>
          </a:p>
          <a:p>
            <a:pPr lvl="1"/>
            <a:endParaRPr lang="en-US" sz="1400" b="1" dirty="0">
              <a:solidFill>
                <a:srgbClr val="C00000"/>
              </a:solidFill>
            </a:endParaRPr>
          </a:p>
        </p:txBody>
      </p:sp>
    </p:spTree>
    <p:extLst>
      <p:ext uri="{BB962C8B-B14F-4D97-AF65-F5344CB8AC3E}">
        <p14:creationId xmlns:p14="http://schemas.microsoft.com/office/powerpoint/2010/main" val="146705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3951E674-F699-294D-91C4-2E0676DC8F02}"/>
              </a:ext>
            </a:extLst>
          </p:cNvPr>
          <p:cNvSpPr>
            <a:spLocks noGrp="1"/>
          </p:cNvSpPr>
          <p:nvPr>
            <p:ph type="sldNum" sz="quarter" idx="13"/>
          </p:nvPr>
        </p:nvSpPr>
        <p:spPr/>
        <p:txBody>
          <a:bodyPr/>
          <a:lstStyle/>
          <a:p>
            <a:fld id="{16C3D7FA-CF9E-3C4E-AA1B-5291EABBF47C}" type="slidenum">
              <a:rPr lang="en-US" smtClean="0"/>
              <a:pPr/>
              <a:t>6</a:t>
            </a:fld>
            <a:endParaRPr lang="en-US" dirty="0"/>
          </a:p>
        </p:txBody>
      </p:sp>
      <p:sp>
        <p:nvSpPr>
          <p:cNvPr id="8" name="Title 7"/>
          <p:cNvSpPr>
            <a:spLocks noGrp="1"/>
          </p:cNvSpPr>
          <p:nvPr>
            <p:ph type="title"/>
          </p:nvPr>
        </p:nvSpPr>
        <p:spPr/>
        <p:txBody>
          <a:bodyPr/>
          <a:lstStyle/>
          <a:p>
            <a:r>
              <a:rPr lang="en-US" dirty="0" smtClean="0"/>
              <a:t/>
            </a:r>
            <a:br>
              <a:rPr lang="en-US" dirty="0" smtClean="0"/>
            </a:br>
            <a:r>
              <a:rPr lang="en-US" dirty="0" smtClean="0"/>
              <a:t>Eligibility</a:t>
            </a:r>
            <a:r>
              <a:rPr lang="en-US" dirty="0">
                <a:solidFill>
                  <a:srgbClr val="C00000"/>
                </a:solidFill>
              </a:rPr>
              <a:t/>
            </a:r>
            <a:br>
              <a:rPr lang="en-US" dirty="0">
                <a:solidFill>
                  <a:srgbClr val="C00000"/>
                </a:solidFill>
              </a:rPr>
            </a:br>
            <a:r>
              <a:rPr lang="en-US" dirty="0" smtClean="0"/>
              <a:t>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995066066"/>
              </p:ext>
            </p:extLst>
          </p:nvPr>
        </p:nvGraphicFramePr>
        <p:xfrm>
          <a:off x="13335" y="1206516"/>
          <a:ext cx="12178664" cy="5240104"/>
        </p:xfrm>
        <a:graphic>
          <a:graphicData uri="http://schemas.openxmlformats.org/drawingml/2006/table">
            <a:tbl>
              <a:tblPr firstCol="1">
                <a:tableStyleId>{5C22544A-7EE6-4342-B048-85BDC9FD1C3A}</a:tableStyleId>
              </a:tblPr>
              <a:tblGrid>
                <a:gridCol w="3044666"/>
                <a:gridCol w="3044666"/>
                <a:gridCol w="3044666"/>
                <a:gridCol w="3044666"/>
              </a:tblGrid>
              <a:tr h="753925">
                <a:tc>
                  <a:txBody>
                    <a:bodyPr/>
                    <a:lstStyle/>
                    <a:p>
                      <a:pPr algn="ctr"/>
                      <a:endParaRPr lang="en-US" sz="1400" b="0" dirty="0">
                        <a:solidFill>
                          <a:schemeClr val="bg1"/>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F8D"/>
                    </a:solidFill>
                  </a:tcPr>
                </a:tc>
                <a:tc>
                  <a:txBody>
                    <a:bodyPr/>
                    <a:lstStyle/>
                    <a:p>
                      <a:pPr algn="ctr"/>
                      <a:r>
                        <a:rPr lang="en-US" sz="1400" b="1" dirty="0" smtClean="0">
                          <a:solidFill>
                            <a:schemeClr val="bg1"/>
                          </a:solidFill>
                        </a:rPr>
                        <a:t>Full-time Salaried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lumMod val="95000"/>
                            </a:schemeClr>
                          </a:solidFill>
                        </a:rPr>
                        <a:t>*</a:t>
                      </a:r>
                      <a:r>
                        <a:rPr lang="en-US" sz="1400" b="0" dirty="0" smtClean="0">
                          <a:solidFill>
                            <a:schemeClr val="bg1"/>
                          </a:solidFill>
                        </a:rPr>
                        <a:t>Eligible Date of Hire</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F8D"/>
                    </a:solidFill>
                  </a:tcPr>
                </a:tc>
                <a:tc>
                  <a:txBody>
                    <a:bodyPr/>
                    <a:lstStyle/>
                    <a:p>
                      <a:pPr algn="ctr"/>
                      <a:r>
                        <a:rPr lang="en-US" sz="1400" b="1" dirty="0" smtClean="0">
                          <a:solidFill>
                            <a:schemeClr val="bg1"/>
                          </a:solidFill>
                        </a:rPr>
                        <a:t>Full-time</a:t>
                      </a:r>
                      <a:r>
                        <a:rPr lang="en-US" sz="1400" b="1" baseline="0" dirty="0" smtClean="0">
                          <a:solidFill>
                            <a:schemeClr val="bg1"/>
                          </a:solidFill>
                        </a:rPr>
                        <a:t> Hourly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lumMod val="95000"/>
                            </a:schemeClr>
                          </a:solidFill>
                        </a:rPr>
                        <a:t>*</a:t>
                      </a:r>
                      <a:r>
                        <a:rPr lang="en-US" sz="1400" b="0" dirty="0" smtClean="0">
                          <a:solidFill>
                            <a:schemeClr val="bg1"/>
                          </a:solidFill>
                        </a:rPr>
                        <a:t>Eligible after 90 days of</a:t>
                      </a:r>
                      <a:r>
                        <a:rPr lang="en-US" sz="1400" b="0" baseline="0" dirty="0" smtClean="0">
                          <a:solidFill>
                            <a:schemeClr val="bg1"/>
                          </a:solidFill>
                        </a:rPr>
                        <a:t> employment</a:t>
                      </a:r>
                      <a:endParaRPr lang="en-US" sz="1400" b="0" dirty="0" smtClean="0">
                        <a:solidFill>
                          <a:schemeClr val="bg1"/>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F8D"/>
                    </a:solidFill>
                  </a:tcPr>
                </a:tc>
                <a:tc>
                  <a:txBody>
                    <a:bodyPr/>
                    <a:lstStyle/>
                    <a:p>
                      <a:pPr algn="ctr"/>
                      <a:r>
                        <a:rPr lang="en-US" sz="1400" b="1" dirty="0" smtClean="0">
                          <a:solidFill>
                            <a:schemeClr val="bg1"/>
                          </a:solidFill>
                        </a:rPr>
                        <a:t>Part-time</a:t>
                      </a:r>
                      <a:r>
                        <a:rPr lang="en-US" sz="1400" b="1" baseline="0" dirty="0" smtClean="0">
                          <a:solidFill>
                            <a:schemeClr val="bg1"/>
                          </a:solidFill>
                        </a:rPr>
                        <a:t> Hourly </a:t>
                      </a:r>
                    </a:p>
                    <a:p>
                      <a:pPr algn="ctr"/>
                      <a:r>
                        <a:rPr lang="en-US" sz="1400" b="1" baseline="0" dirty="0" smtClean="0">
                          <a:solidFill>
                            <a:schemeClr val="bg1"/>
                          </a:solidFill>
                        </a:rPr>
                        <a:t>(avg. 20+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lumMod val="95000"/>
                            </a:schemeClr>
                          </a:solidFill>
                        </a:rPr>
                        <a:t>*</a:t>
                      </a:r>
                      <a:r>
                        <a:rPr lang="en-US" sz="1400" b="0" dirty="0" smtClean="0">
                          <a:solidFill>
                            <a:schemeClr val="bg1"/>
                          </a:solidFill>
                        </a:rPr>
                        <a:t>Eligible after 90 days of</a:t>
                      </a:r>
                      <a:r>
                        <a:rPr lang="en-US" sz="1400" b="0" baseline="0" dirty="0" smtClean="0">
                          <a:solidFill>
                            <a:schemeClr val="bg1"/>
                          </a:solidFill>
                        </a:rPr>
                        <a:t> employment</a:t>
                      </a:r>
                      <a:endParaRPr lang="en-US" sz="1400" b="0" dirty="0" smtClean="0">
                        <a:solidFill>
                          <a:schemeClr val="bg1"/>
                        </a:solidFill>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F8D"/>
                    </a:solidFill>
                  </a:tcPr>
                </a:tc>
              </a:tr>
              <a:tr h="288529">
                <a:tc>
                  <a:txBody>
                    <a:bodyPr/>
                    <a:lstStyle/>
                    <a:p>
                      <a:pPr lvl="0"/>
                      <a:r>
                        <a:rPr lang="en-US" sz="1400" b="0" dirty="0" smtClean="0"/>
                        <a:t>Medical Plans</a:t>
                      </a:r>
                      <a:endParaRPr lang="en-US" sz="1400" b="0" dirty="0"/>
                    </a:p>
                  </a:txBody>
                  <a:tcPr anchor="ctr">
                    <a:lnT w="12700" cmpd="sng">
                      <a:noFill/>
                    </a:lnT>
                    <a:solidFill>
                      <a:srgbClr val="005F8D"/>
                    </a:solidFill>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lnT w="12700" cmpd="sng">
                      <a:noFill/>
                    </a:lnT>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lnT w="12700" cmpd="sng">
                      <a:noFill/>
                    </a:lnT>
                  </a:tcPr>
                </a:tc>
                <a:tc>
                  <a:txBody>
                    <a:bodyPr/>
                    <a:lstStyle/>
                    <a:p>
                      <a:pPr algn="ctr"/>
                      <a:r>
                        <a:rPr lang="en-US" sz="1400" b="0" dirty="0" smtClean="0">
                          <a:solidFill>
                            <a:srgbClr val="C00000"/>
                          </a:solidFill>
                          <a:latin typeface="Lucida Handwriting" panose="03010101010101010101" pitchFamily="66" charset="0"/>
                        </a:rPr>
                        <a:t>X</a:t>
                      </a:r>
                    </a:p>
                  </a:txBody>
                  <a:tcPr anchor="ctr">
                    <a:lnT w="12700" cmpd="sng">
                      <a:noFill/>
                    </a:lnT>
                  </a:tcPr>
                </a:tc>
              </a:tr>
              <a:tr h="288529">
                <a:tc>
                  <a:txBody>
                    <a:bodyPr/>
                    <a:lstStyle/>
                    <a:p>
                      <a:pPr lvl="0"/>
                      <a:r>
                        <a:rPr lang="en-US" sz="1400" b="0" dirty="0" smtClean="0"/>
                        <a:t>Dental Plans</a:t>
                      </a:r>
                      <a:endParaRPr lang="en-US" sz="1400" b="0" dirty="0"/>
                    </a:p>
                  </a:txBody>
                  <a:tcPr anchor="ctr">
                    <a:solidFill>
                      <a:srgbClr val="005F8D"/>
                    </a:solidFill>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r>
              <a:tr h="288529">
                <a:tc>
                  <a:txBody>
                    <a:bodyPr/>
                    <a:lstStyle/>
                    <a:p>
                      <a:pPr lvl="0"/>
                      <a:r>
                        <a:rPr lang="en-US" sz="1400" b="0" dirty="0" smtClean="0"/>
                        <a:t>Vision Plans</a:t>
                      </a:r>
                      <a:endParaRPr lang="en-US" sz="1400" b="0" dirty="0"/>
                    </a:p>
                  </a:txBody>
                  <a:tcPr anchor="ctr">
                    <a:solidFill>
                      <a:srgbClr val="005F8D"/>
                    </a:solidFill>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r>
              <a:tr h="539019">
                <a:tc>
                  <a:txBody>
                    <a:bodyPr/>
                    <a:lstStyle/>
                    <a:p>
                      <a:pPr lvl="0"/>
                      <a:r>
                        <a:rPr lang="en-US" sz="1400" b="0" dirty="0" smtClean="0"/>
                        <a:t>Health</a:t>
                      </a:r>
                      <a:r>
                        <a:rPr lang="en-US" sz="1400" b="0" baseline="0" dirty="0" smtClean="0"/>
                        <a:t> </a:t>
                      </a:r>
                      <a:r>
                        <a:rPr lang="en-US" sz="1400" b="0" dirty="0" smtClean="0"/>
                        <a:t>Savings,</a:t>
                      </a:r>
                      <a:r>
                        <a:rPr lang="en-US" sz="1400" b="0" baseline="0" dirty="0" smtClean="0"/>
                        <a:t> Flex Spending and </a:t>
                      </a:r>
                    </a:p>
                    <a:p>
                      <a:pPr lvl="0"/>
                      <a:r>
                        <a:rPr lang="en-US" sz="1400" b="0" baseline="0" dirty="0" smtClean="0"/>
                        <a:t>Commuter Benefit Accounts</a:t>
                      </a:r>
                      <a:endParaRPr lang="en-US" sz="1400" b="0" dirty="0"/>
                    </a:p>
                  </a:txBody>
                  <a:tcPr anchor="ctr">
                    <a:solidFill>
                      <a:srgbClr val="005F8D"/>
                    </a:solidFill>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rgbClr val="C00000"/>
                          </a:solidFill>
                          <a:latin typeface="Lucida Handwriting" panose="03010101010101010101" pitchFamily="66" charset="0"/>
                        </a:rPr>
                        <a:t>X</a:t>
                      </a:r>
                      <a:endParaRPr lang="en-US" sz="1400" b="0" dirty="0">
                        <a:solidFill>
                          <a:srgbClr val="C00000"/>
                        </a:solidFill>
                      </a:endParaRPr>
                    </a:p>
                  </a:txBody>
                  <a:tcPr anchor="ctr"/>
                </a:tc>
              </a:tr>
              <a:tr h="490499">
                <a:tc>
                  <a:txBody>
                    <a:bodyPr/>
                    <a:lstStyle/>
                    <a:p>
                      <a:pPr lvl="0"/>
                      <a:r>
                        <a:rPr lang="en-US" sz="1400" b="0" dirty="0" smtClean="0"/>
                        <a:t>Whole</a:t>
                      </a:r>
                      <a:r>
                        <a:rPr lang="en-US" sz="1400" b="0" baseline="0" dirty="0" smtClean="0"/>
                        <a:t> Life with Long Term Care</a:t>
                      </a:r>
                      <a:endParaRPr lang="en-US" sz="1400" b="0" dirty="0"/>
                    </a:p>
                  </a:txBody>
                  <a:tcPr anchor="ctr">
                    <a:solidFill>
                      <a:srgbClr val="005F8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accent6">
                              <a:lumMod val="50000"/>
                            </a:schemeClr>
                          </a:solidFill>
                          <a:sym typeface="Wingdings" panose="05000000000000000000" pitchFamily="2" charset="2"/>
                        </a:rPr>
                        <a:t></a:t>
                      </a:r>
                      <a:endParaRPr lang="en-US" sz="1400" b="0" dirty="0" smtClean="0">
                        <a:solidFill>
                          <a:schemeClr val="accent6">
                            <a:lumMod val="50000"/>
                          </a:schemeClr>
                        </a:solidFill>
                      </a:endParaRPr>
                    </a:p>
                    <a:p>
                      <a:pPr algn="ctr"/>
                      <a:endParaRPr lang="en-US" sz="1400" b="0" dirty="0">
                        <a:solidFill>
                          <a:schemeClr val="accent6">
                            <a:lumMod val="50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accent6">
                              <a:lumMod val="50000"/>
                            </a:schemeClr>
                          </a:solidFill>
                          <a:sym typeface="Wingdings" panose="05000000000000000000" pitchFamily="2" charset="2"/>
                        </a:rPr>
                        <a:t></a:t>
                      </a:r>
                      <a:endParaRPr lang="en-US" sz="1400" b="0" dirty="0" smtClean="0">
                        <a:solidFill>
                          <a:schemeClr val="accent6">
                            <a:lumMod val="50000"/>
                          </a:schemeClr>
                        </a:solidFill>
                      </a:endParaRPr>
                    </a:p>
                    <a:p>
                      <a:pPr algn="ctr"/>
                      <a:endParaRPr lang="en-US" sz="1400" b="0" dirty="0">
                        <a:solidFill>
                          <a:schemeClr val="accent6">
                            <a:lumMod val="50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accent6">
                              <a:lumMod val="50000"/>
                            </a:schemeClr>
                          </a:solidFill>
                          <a:sym typeface="Wingdings" panose="05000000000000000000" pitchFamily="2" charset="2"/>
                        </a:rPr>
                        <a:t></a:t>
                      </a:r>
                      <a:endParaRPr lang="en-US" sz="1400" b="0" dirty="0" smtClean="0">
                        <a:solidFill>
                          <a:schemeClr val="accent6">
                            <a:lumMod val="50000"/>
                          </a:schemeClr>
                        </a:solidFill>
                      </a:endParaRPr>
                    </a:p>
                    <a:p>
                      <a:pPr algn="ctr"/>
                      <a:endParaRPr lang="en-US" sz="1400" b="0" dirty="0">
                        <a:solidFill>
                          <a:srgbClr val="C00000"/>
                        </a:solidFill>
                      </a:endParaRPr>
                    </a:p>
                  </a:txBody>
                  <a:tcPr anchor="ctr"/>
                </a:tc>
              </a:tr>
              <a:tr h="288529">
                <a:tc>
                  <a:txBody>
                    <a:bodyPr/>
                    <a:lstStyle/>
                    <a:p>
                      <a:pPr lvl="0"/>
                      <a:r>
                        <a:rPr lang="en-US" sz="1400" b="0" dirty="0" smtClean="0"/>
                        <a:t>Basic</a:t>
                      </a:r>
                      <a:r>
                        <a:rPr lang="en-US" sz="1400" b="0" baseline="0" dirty="0" smtClean="0"/>
                        <a:t> Life Insurance</a:t>
                      </a:r>
                      <a:endParaRPr lang="en-US" sz="1400" b="0" dirty="0"/>
                    </a:p>
                  </a:txBody>
                  <a:tcPr anchor="ctr">
                    <a:solidFill>
                      <a:srgbClr val="005F8D"/>
                    </a:solidFill>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rgbClr val="C00000"/>
                          </a:solidFill>
                          <a:latin typeface="Lucida Handwriting" panose="03010101010101010101" pitchFamily="66" charset="0"/>
                        </a:rPr>
                        <a:t>X</a:t>
                      </a:r>
                      <a:endParaRPr lang="en-US" sz="1400" b="0" dirty="0">
                        <a:solidFill>
                          <a:srgbClr val="C00000"/>
                        </a:solidFill>
                      </a:endParaRPr>
                    </a:p>
                  </a:txBody>
                  <a:tcPr anchor="ctr"/>
                </a:tc>
              </a:tr>
              <a:tr h="288529">
                <a:tc>
                  <a:txBody>
                    <a:bodyPr/>
                    <a:lstStyle/>
                    <a:p>
                      <a:pPr lvl="0"/>
                      <a:r>
                        <a:rPr lang="en-US" sz="1400" b="0" dirty="0" smtClean="0"/>
                        <a:t>Optional Life</a:t>
                      </a:r>
                      <a:r>
                        <a:rPr lang="en-US" sz="1400" b="0" baseline="0" dirty="0" smtClean="0"/>
                        <a:t> and AD&amp;D Insurance</a:t>
                      </a:r>
                      <a:endParaRPr lang="en-US" sz="1400" b="0" dirty="0"/>
                    </a:p>
                  </a:txBody>
                  <a:tcPr anchor="ctr">
                    <a:solidFill>
                      <a:srgbClr val="005F8D"/>
                    </a:solidFill>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r>
              <a:tr h="490499">
                <a:tc>
                  <a:txBody>
                    <a:bodyPr/>
                    <a:lstStyle/>
                    <a:p>
                      <a:pPr lvl="0"/>
                      <a:r>
                        <a:rPr lang="en-US" sz="1400" b="0" dirty="0" smtClean="0"/>
                        <a:t>Supplemental Medical</a:t>
                      </a:r>
                      <a:r>
                        <a:rPr lang="en-US" sz="1400" b="0" baseline="0" dirty="0" smtClean="0"/>
                        <a:t> Plans (Critical, Accident, Hospital)</a:t>
                      </a:r>
                      <a:endParaRPr lang="en-US" sz="1400" b="0" dirty="0"/>
                    </a:p>
                  </a:txBody>
                  <a:tcPr anchor="ctr">
                    <a:solidFill>
                      <a:srgbClr val="005F8D"/>
                    </a:solidFill>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r>
              <a:tr h="288529">
                <a:tc>
                  <a:txBody>
                    <a:bodyPr/>
                    <a:lstStyle/>
                    <a:p>
                      <a:pPr lvl="0"/>
                      <a:r>
                        <a:rPr lang="en-US" sz="1400" b="0" dirty="0" smtClean="0"/>
                        <a:t>Short-term</a:t>
                      </a:r>
                      <a:r>
                        <a:rPr lang="en-US" sz="1400" b="0" baseline="0" dirty="0" smtClean="0"/>
                        <a:t> Disability</a:t>
                      </a:r>
                      <a:endParaRPr lang="en-US" sz="1400" b="0" dirty="0"/>
                    </a:p>
                  </a:txBody>
                  <a:tcPr anchor="ctr">
                    <a:solidFill>
                      <a:srgbClr val="005F8D"/>
                    </a:solidFill>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rgbClr val="C00000"/>
                          </a:solidFill>
                          <a:latin typeface="Lucida Handwriting" panose="03010101010101010101" pitchFamily="66" charset="0"/>
                        </a:rPr>
                        <a:t>X</a:t>
                      </a:r>
                      <a:endParaRPr lang="en-US" sz="1400" b="0" dirty="0">
                        <a:solidFill>
                          <a:srgbClr val="C00000"/>
                        </a:solidFill>
                      </a:endParaRPr>
                    </a:p>
                  </a:txBody>
                  <a:tcPr anchor="ctr"/>
                </a:tc>
              </a:tr>
              <a:tr h="288529">
                <a:tc>
                  <a:txBody>
                    <a:bodyPr/>
                    <a:lstStyle/>
                    <a:p>
                      <a:pPr lvl="0"/>
                      <a:r>
                        <a:rPr lang="en-US" sz="1400" b="0" dirty="0" smtClean="0"/>
                        <a:t>Long-term</a:t>
                      </a:r>
                      <a:r>
                        <a:rPr lang="en-US" sz="1400" b="0" baseline="0" dirty="0" smtClean="0"/>
                        <a:t> Disability</a:t>
                      </a:r>
                      <a:endParaRPr lang="en-US" sz="1400" b="0" dirty="0"/>
                    </a:p>
                  </a:txBody>
                  <a:tcPr anchor="ctr">
                    <a:solidFill>
                      <a:srgbClr val="005F8D"/>
                    </a:solidFill>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rgbClr val="C00000"/>
                          </a:solidFill>
                          <a:latin typeface="Lucida Handwriting" panose="03010101010101010101" pitchFamily="66" charset="0"/>
                        </a:rPr>
                        <a:t>X</a:t>
                      </a:r>
                      <a:endParaRPr lang="en-US" sz="1400" b="0" dirty="0">
                        <a:solidFill>
                          <a:srgbClr val="C00000"/>
                        </a:solidFill>
                      </a:endParaRPr>
                    </a:p>
                  </a:txBody>
                  <a:tcPr anchor="ctr"/>
                </a:tc>
              </a:tr>
              <a:tr h="288529">
                <a:tc>
                  <a:txBody>
                    <a:bodyPr/>
                    <a:lstStyle/>
                    <a:p>
                      <a:pPr lvl="0"/>
                      <a:r>
                        <a:rPr lang="en-US" sz="1400" b="0" dirty="0" smtClean="0"/>
                        <a:t>401(k) Savings Plan</a:t>
                      </a:r>
                      <a:endParaRPr lang="en-US" sz="1400" b="0" dirty="0"/>
                    </a:p>
                  </a:txBody>
                  <a:tcPr anchor="ctr">
                    <a:solidFill>
                      <a:srgbClr val="005F8D"/>
                    </a:solidFill>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r>
              <a:tr h="447220">
                <a:tc>
                  <a:txBody>
                    <a:bodyPr/>
                    <a:lstStyle/>
                    <a:p>
                      <a:pPr lvl="0"/>
                      <a:r>
                        <a:rPr lang="en-US" sz="1400" b="0" dirty="0" smtClean="0"/>
                        <a:t>Employee</a:t>
                      </a:r>
                      <a:r>
                        <a:rPr lang="en-US" sz="1400" b="0" baseline="0" dirty="0" smtClean="0"/>
                        <a:t> Assistance Program (EAP)</a:t>
                      </a:r>
                      <a:endParaRPr lang="en-US" sz="1400" b="0" dirty="0"/>
                    </a:p>
                  </a:txBody>
                  <a:tcPr anchor="ctr">
                    <a:solidFill>
                      <a:srgbClr val="005F8D"/>
                    </a:solidFill>
                  </a:tcP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a:t>
                      </a:r>
                      <a:endParaRPr lang="en-US" sz="1400" b="0" dirty="0">
                        <a:solidFill>
                          <a:schemeClr val="accent6">
                            <a:lumMod val="50000"/>
                          </a:schemeClr>
                        </a:solidFill>
                      </a:endParaRPr>
                    </a:p>
                  </a:txBody>
                  <a:tcPr anchor="ctr"/>
                </a:tc>
                <a:tc>
                  <a:txBody>
                    <a:bodyPr/>
                    <a:lstStyle/>
                    <a:p>
                      <a:pPr algn="ctr"/>
                      <a:r>
                        <a:rPr lang="en-US" sz="1400" b="0" dirty="0" smtClean="0">
                          <a:solidFill>
                            <a:schemeClr val="accent6">
                              <a:lumMod val="50000"/>
                            </a:schemeClr>
                          </a:solidFill>
                          <a:sym typeface="Wingdings" panose="05000000000000000000" pitchFamily="2" charset="2"/>
                        </a:rPr>
                        <a:t> </a:t>
                      </a:r>
                    </a:p>
                    <a:p>
                      <a:pPr algn="ctr"/>
                      <a:r>
                        <a:rPr lang="en-US" sz="1100" b="0" dirty="0" smtClean="0">
                          <a:solidFill>
                            <a:schemeClr val="accent6">
                              <a:lumMod val="50000"/>
                            </a:schemeClr>
                          </a:solidFill>
                          <a:sym typeface="Wingdings" panose="05000000000000000000" pitchFamily="2" charset="2"/>
                        </a:rPr>
                        <a:t>(after a year</a:t>
                      </a:r>
                      <a:r>
                        <a:rPr lang="en-US" sz="1100" b="0" baseline="0" dirty="0" smtClean="0">
                          <a:solidFill>
                            <a:schemeClr val="accent6">
                              <a:lumMod val="50000"/>
                            </a:schemeClr>
                          </a:solidFill>
                          <a:sym typeface="Wingdings" panose="05000000000000000000" pitchFamily="2" charset="2"/>
                        </a:rPr>
                        <a:t> of service)</a:t>
                      </a:r>
                      <a:endParaRPr lang="en-US" sz="1100" b="0" dirty="0">
                        <a:solidFill>
                          <a:schemeClr val="accent6">
                            <a:lumMod val="50000"/>
                          </a:schemeClr>
                        </a:solidFill>
                      </a:endParaRPr>
                    </a:p>
                  </a:txBody>
                  <a:tcPr anchor="ctr"/>
                </a:tc>
              </a:tr>
            </a:tbl>
          </a:graphicData>
        </a:graphic>
      </p:graphicFrame>
      <p:sp>
        <p:nvSpPr>
          <p:cNvPr id="6" name="TextBox 5"/>
          <p:cNvSpPr txBox="1"/>
          <p:nvPr/>
        </p:nvSpPr>
        <p:spPr>
          <a:xfrm>
            <a:off x="127724" y="6441086"/>
            <a:ext cx="9346059" cy="369332"/>
          </a:xfrm>
          <a:prstGeom prst="rect">
            <a:avLst/>
          </a:prstGeom>
          <a:noFill/>
        </p:spPr>
        <p:txBody>
          <a:bodyPr wrap="square" rtlCol="0">
            <a:spAutoFit/>
          </a:bodyPr>
          <a:lstStyle/>
          <a:p>
            <a:r>
              <a:rPr lang="en-US" dirty="0" smtClean="0">
                <a:solidFill>
                  <a:srgbClr val="C00000"/>
                </a:solidFill>
              </a:rPr>
              <a:t>*You must enroll within 31 days of your Date of Hire regardless of your benefits eligibility date</a:t>
            </a:r>
            <a:endParaRPr lang="en-US" dirty="0">
              <a:solidFill>
                <a:srgbClr val="C00000"/>
              </a:solidFill>
            </a:endParaRPr>
          </a:p>
        </p:txBody>
      </p:sp>
    </p:spTree>
    <p:extLst>
      <p:ext uri="{BB962C8B-B14F-4D97-AF65-F5344CB8AC3E}">
        <p14:creationId xmlns:p14="http://schemas.microsoft.com/office/powerpoint/2010/main" val="3626880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a:rPr>
              <a:t>Is Action Required? </a:t>
            </a:r>
            <a:endParaRPr lang="en-US" dirty="0">
              <a:latin typeface="Helvetica Neue"/>
            </a:endParaRPr>
          </a:p>
        </p:txBody>
      </p:sp>
      <p:sp>
        <p:nvSpPr>
          <p:cNvPr id="3" name="Rectangle 2"/>
          <p:cNvSpPr/>
          <p:nvPr/>
        </p:nvSpPr>
        <p:spPr>
          <a:xfrm>
            <a:off x="875211" y="1373094"/>
            <a:ext cx="10605589" cy="923330"/>
          </a:xfrm>
          <a:prstGeom prst="rect">
            <a:avLst/>
          </a:prstGeom>
        </p:spPr>
        <p:txBody>
          <a:bodyPr wrap="square">
            <a:spAutoFit/>
          </a:bodyPr>
          <a:lstStyle/>
          <a:p>
            <a:pPr algn="just"/>
            <a:r>
              <a:rPr lang="en-US" b="1" dirty="0"/>
              <a:t>Annual Enrollment </a:t>
            </a:r>
            <a:r>
              <a:rPr lang="en-US" b="1" dirty="0" smtClean="0"/>
              <a:t>is</a:t>
            </a:r>
            <a:r>
              <a:rPr lang="en-US" b="1" dirty="0" smtClean="0">
                <a:sym typeface="Webdings" panose="05030102010509060703" pitchFamily="18" charset="2"/>
              </a:rPr>
              <a:t> </a:t>
            </a:r>
            <a:r>
              <a:rPr lang="en-US" b="1" u="sng" dirty="0" smtClean="0"/>
              <a:t>ACTIVE</a:t>
            </a:r>
            <a:r>
              <a:rPr lang="en-US" b="1" dirty="0">
                <a:sym typeface="Webdings" panose="05030102010509060703" pitchFamily="18" charset="2"/>
              </a:rPr>
              <a:t> </a:t>
            </a:r>
            <a:r>
              <a:rPr lang="en-US" b="1" dirty="0" smtClean="0">
                <a:sym typeface="Webdings" panose="05030102010509060703" pitchFamily="18" charset="2"/>
              </a:rPr>
              <a:t></a:t>
            </a:r>
            <a:r>
              <a:rPr lang="en-US" dirty="0" smtClean="0"/>
              <a:t>meaning </a:t>
            </a:r>
            <a:r>
              <a:rPr lang="en-US" dirty="0"/>
              <a:t>you </a:t>
            </a:r>
            <a:r>
              <a:rPr lang="en-US" dirty="0" smtClean="0"/>
              <a:t>are required to take </a:t>
            </a:r>
            <a:r>
              <a:rPr lang="en-US" dirty="0"/>
              <a:t>action </a:t>
            </a:r>
            <a:r>
              <a:rPr lang="en-US" dirty="0" smtClean="0"/>
              <a:t>if you would like to continue certain benefits into 2025.  Below is a listing of benefits that require action and those that do not – please review carefully.</a:t>
            </a:r>
            <a:endParaRPr lang="en-US" dirty="0"/>
          </a:p>
        </p:txBody>
      </p:sp>
      <p:sp>
        <p:nvSpPr>
          <p:cNvPr id="6" name="TextBox 5"/>
          <p:cNvSpPr txBox="1"/>
          <p:nvPr/>
        </p:nvSpPr>
        <p:spPr>
          <a:xfrm>
            <a:off x="875211" y="2355284"/>
            <a:ext cx="5982789" cy="3431709"/>
          </a:xfrm>
          <a:prstGeom prst="rect">
            <a:avLst/>
          </a:prstGeom>
          <a:noFill/>
        </p:spPr>
        <p:txBody>
          <a:bodyPr wrap="square" rtlCol="0" anchor="ctr">
            <a:spAutoFit/>
          </a:bodyPr>
          <a:lstStyle/>
          <a:p>
            <a:pPr>
              <a:spcAft>
                <a:spcPts val="600"/>
              </a:spcAft>
            </a:pPr>
            <a:r>
              <a:rPr lang="en-US" b="1" u="sng" dirty="0" smtClean="0"/>
              <a:t>Benefits that</a:t>
            </a:r>
            <a:r>
              <a:rPr lang="en-US" b="1" u="sng" dirty="0" smtClean="0">
                <a:sym typeface="Webdings" panose="05030102010509060703" pitchFamily="18" charset="2"/>
              </a:rPr>
              <a:t> </a:t>
            </a:r>
            <a:r>
              <a:rPr lang="en-US" b="1" u="sng" dirty="0" smtClean="0">
                <a:effectLst/>
              </a:rPr>
              <a:t>Require Action </a:t>
            </a:r>
            <a:r>
              <a:rPr lang="en-US" b="1" u="sng" dirty="0" smtClean="0">
                <a:sym typeface="Webdings" panose="05030102010509060703" pitchFamily="18" charset="2"/>
              </a:rPr>
              <a:t></a:t>
            </a:r>
            <a:endParaRPr lang="en-US" sz="2000" u="sng" dirty="0" smtClean="0"/>
          </a:p>
          <a:p>
            <a:pPr marL="342900" indent="-342900">
              <a:spcAft>
                <a:spcPts val="600"/>
              </a:spcAft>
              <a:buFont typeface="Wingdings" panose="05000000000000000000" pitchFamily="2" charset="2"/>
              <a:buChar char="§"/>
            </a:pPr>
            <a:r>
              <a:rPr lang="en-US" sz="1400" dirty="0"/>
              <a:t>Medical Coverage</a:t>
            </a:r>
          </a:p>
          <a:p>
            <a:pPr marL="800100" lvl="1" indent="-342900">
              <a:spcAft>
                <a:spcPts val="600"/>
              </a:spcAft>
              <a:buFont typeface="Wingdings" panose="05000000000000000000" pitchFamily="2" charset="2"/>
              <a:buChar char="ð"/>
            </a:pPr>
            <a:r>
              <a:rPr lang="en-US" sz="1400" dirty="0"/>
              <a:t>Reaffirm/update </a:t>
            </a:r>
            <a:r>
              <a:rPr lang="en-US" sz="1400" dirty="0" smtClean="0"/>
              <a:t>Tobacco Usage Status (</a:t>
            </a:r>
            <a:r>
              <a:rPr lang="en-US" sz="1400" i="1" u="sng" dirty="0"/>
              <a:t>default results in </a:t>
            </a:r>
            <a:r>
              <a:rPr lang="en-US" sz="1400" i="1" u="sng" dirty="0" smtClean="0"/>
              <a:t>Tobacco Use Surcharge applied</a:t>
            </a:r>
            <a:r>
              <a:rPr lang="en-US" sz="1400" dirty="0" smtClean="0"/>
              <a:t>)</a:t>
            </a:r>
            <a:endParaRPr lang="en-US" sz="1400" dirty="0"/>
          </a:p>
          <a:p>
            <a:pPr marL="800100" lvl="1" indent="-342900">
              <a:spcAft>
                <a:spcPts val="600"/>
              </a:spcAft>
              <a:buFont typeface="Wingdings" panose="05000000000000000000" pitchFamily="2" charset="2"/>
              <a:buChar char="ð"/>
            </a:pPr>
            <a:r>
              <a:rPr lang="en-US" sz="1400" dirty="0"/>
              <a:t>Reaffirm/update Spousal Surcharge Elections (</a:t>
            </a:r>
            <a:r>
              <a:rPr lang="en-US" sz="1400" i="1" u="sng" dirty="0"/>
              <a:t>default results in Spousal Surcharge</a:t>
            </a:r>
            <a:r>
              <a:rPr lang="en-US" sz="1400" dirty="0"/>
              <a:t>)</a:t>
            </a:r>
          </a:p>
          <a:p>
            <a:pPr marL="342900" indent="-342900">
              <a:spcAft>
                <a:spcPts val="600"/>
              </a:spcAft>
              <a:buFont typeface="Wingdings" panose="05000000000000000000" pitchFamily="2" charset="2"/>
              <a:buChar char="§"/>
            </a:pPr>
            <a:r>
              <a:rPr lang="en-US" sz="1400" dirty="0"/>
              <a:t>Dental Coverage</a:t>
            </a:r>
          </a:p>
          <a:p>
            <a:pPr marL="342900" indent="-342900">
              <a:spcAft>
                <a:spcPts val="600"/>
              </a:spcAft>
              <a:buFont typeface="Wingdings" panose="05000000000000000000" pitchFamily="2" charset="2"/>
              <a:buChar char="§"/>
            </a:pPr>
            <a:r>
              <a:rPr lang="en-US" sz="1400" dirty="0"/>
              <a:t>Vision Coverage</a:t>
            </a:r>
          </a:p>
          <a:p>
            <a:pPr marL="342900" indent="-342900">
              <a:spcAft>
                <a:spcPts val="600"/>
              </a:spcAft>
              <a:buFont typeface="Wingdings" panose="05000000000000000000" pitchFamily="2" charset="2"/>
              <a:buChar char="§"/>
            </a:pPr>
            <a:r>
              <a:rPr lang="en-US" sz="1400" dirty="0"/>
              <a:t>Flexible Spending </a:t>
            </a:r>
            <a:r>
              <a:rPr lang="en-US" sz="1400" dirty="0" smtClean="0"/>
              <a:t>Accounts</a:t>
            </a:r>
          </a:p>
          <a:p>
            <a:pPr marL="800100" lvl="1" indent="-342900">
              <a:spcAft>
                <a:spcPts val="600"/>
              </a:spcAft>
              <a:buFont typeface="Wingdings" panose="05000000000000000000" pitchFamily="2" charset="2"/>
              <a:buChar char="ð"/>
            </a:pPr>
            <a:r>
              <a:rPr lang="en-US" sz="1400" dirty="0" smtClean="0"/>
              <a:t>Healthcare Flexible Spending Account</a:t>
            </a:r>
          </a:p>
          <a:p>
            <a:pPr marL="800100" lvl="1" indent="-342900">
              <a:spcAft>
                <a:spcPts val="600"/>
              </a:spcAft>
              <a:buFont typeface="Wingdings" panose="05000000000000000000" pitchFamily="2" charset="2"/>
              <a:buChar char="ð"/>
            </a:pPr>
            <a:r>
              <a:rPr lang="en-US" sz="1400" dirty="0" smtClean="0"/>
              <a:t>Dependent Care Flexible Spending Account</a:t>
            </a:r>
            <a:endParaRPr lang="en-US" sz="1400" dirty="0"/>
          </a:p>
          <a:p>
            <a:pPr marL="342900" indent="-342900">
              <a:spcAft>
                <a:spcPts val="600"/>
              </a:spcAft>
              <a:buFont typeface="Wingdings" panose="05000000000000000000" pitchFamily="2" charset="2"/>
              <a:buChar char="§"/>
            </a:pPr>
            <a:r>
              <a:rPr lang="en-US" sz="1400" dirty="0"/>
              <a:t>Health Savings </a:t>
            </a:r>
            <a:r>
              <a:rPr lang="en-US" sz="1400" dirty="0" smtClean="0"/>
              <a:t>Account</a:t>
            </a:r>
          </a:p>
        </p:txBody>
      </p:sp>
      <p:sp>
        <p:nvSpPr>
          <p:cNvPr id="7" name="TextBox 6"/>
          <p:cNvSpPr txBox="1"/>
          <p:nvPr/>
        </p:nvSpPr>
        <p:spPr>
          <a:xfrm>
            <a:off x="7453809" y="2292027"/>
            <a:ext cx="4560982" cy="4555093"/>
          </a:xfrm>
          <a:prstGeom prst="rect">
            <a:avLst/>
          </a:prstGeom>
          <a:noFill/>
        </p:spPr>
        <p:txBody>
          <a:bodyPr wrap="square" rtlCol="0" anchor="ctr">
            <a:spAutoFit/>
          </a:bodyPr>
          <a:lstStyle/>
          <a:p>
            <a:pPr>
              <a:spcAft>
                <a:spcPts val="600"/>
              </a:spcAft>
            </a:pPr>
            <a:r>
              <a:rPr lang="en-US" b="1" u="sng" dirty="0" smtClean="0"/>
              <a:t>Benefits that Do Not Require Action</a:t>
            </a:r>
            <a:endParaRPr lang="en-US" sz="1600" b="1" u="sng" dirty="0" smtClean="0"/>
          </a:p>
          <a:p>
            <a:pPr marL="342900" indent="-342900">
              <a:spcAft>
                <a:spcPts val="600"/>
              </a:spcAft>
              <a:buFont typeface="Wingdings" panose="05000000000000000000" pitchFamily="2" charset="2"/>
              <a:buChar char="§"/>
            </a:pPr>
            <a:r>
              <a:rPr lang="en-US" sz="1400" dirty="0" smtClean="0"/>
              <a:t>Optional Life and AD&amp;D</a:t>
            </a:r>
          </a:p>
          <a:p>
            <a:pPr marL="800100" lvl="1" indent="-342900">
              <a:spcAft>
                <a:spcPts val="600"/>
              </a:spcAft>
              <a:buFont typeface="Wingdings" panose="05000000000000000000" pitchFamily="2" charset="2"/>
              <a:buChar char="ð"/>
            </a:pPr>
            <a:r>
              <a:rPr lang="en-US" sz="1400" dirty="0"/>
              <a:t>A</a:t>
            </a:r>
            <a:r>
              <a:rPr lang="en-US" sz="1400" dirty="0" smtClean="0"/>
              <a:t>ssociate coverage</a:t>
            </a:r>
          </a:p>
          <a:p>
            <a:pPr marL="800100" lvl="1" indent="-342900">
              <a:spcAft>
                <a:spcPts val="600"/>
              </a:spcAft>
              <a:buFont typeface="Wingdings" panose="05000000000000000000" pitchFamily="2" charset="2"/>
              <a:buChar char="ð"/>
            </a:pPr>
            <a:r>
              <a:rPr lang="en-US" sz="1400" dirty="0" smtClean="0"/>
              <a:t>Spouse coverage</a:t>
            </a:r>
          </a:p>
          <a:p>
            <a:pPr marL="800100" lvl="1" indent="-342900">
              <a:spcAft>
                <a:spcPts val="600"/>
              </a:spcAft>
              <a:buFont typeface="Wingdings" panose="05000000000000000000" pitchFamily="2" charset="2"/>
              <a:buChar char="ð"/>
            </a:pPr>
            <a:r>
              <a:rPr lang="en-US" sz="1400" dirty="0" smtClean="0"/>
              <a:t>Child(</a:t>
            </a:r>
            <a:r>
              <a:rPr lang="en-US" sz="1400" dirty="0" err="1" smtClean="0"/>
              <a:t>ren</a:t>
            </a:r>
            <a:r>
              <a:rPr lang="en-US" sz="1400" dirty="0" smtClean="0"/>
              <a:t>) coverage</a:t>
            </a:r>
          </a:p>
          <a:p>
            <a:pPr marL="342900" indent="-342900">
              <a:spcAft>
                <a:spcPts val="600"/>
              </a:spcAft>
              <a:buFont typeface="Wingdings" panose="05000000000000000000" pitchFamily="2" charset="2"/>
              <a:buChar char="§"/>
            </a:pPr>
            <a:r>
              <a:rPr lang="en-US" sz="1400" dirty="0" smtClean="0"/>
              <a:t>Long-term Disability</a:t>
            </a:r>
            <a:endParaRPr lang="en-US" sz="1400" dirty="0"/>
          </a:p>
          <a:p>
            <a:pPr marL="342900" indent="-342900">
              <a:spcAft>
                <a:spcPts val="600"/>
              </a:spcAft>
              <a:buFont typeface="Wingdings" panose="05000000000000000000" pitchFamily="2" charset="2"/>
              <a:buChar char="§"/>
            </a:pPr>
            <a:r>
              <a:rPr lang="en-US" sz="1400" dirty="0" smtClean="0"/>
              <a:t>401(k) Savings Plan</a:t>
            </a:r>
          </a:p>
          <a:p>
            <a:pPr marL="342900" indent="-342900">
              <a:spcAft>
                <a:spcPts val="600"/>
              </a:spcAft>
              <a:buFont typeface="Wingdings" panose="05000000000000000000" pitchFamily="2" charset="2"/>
              <a:buChar char="§"/>
            </a:pPr>
            <a:r>
              <a:rPr lang="en-US" sz="1400" dirty="0" smtClean="0"/>
              <a:t>Allstate </a:t>
            </a:r>
            <a:r>
              <a:rPr lang="en-US" sz="1400" dirty="0"/>
              <a:t>Group Whole Life with LTC </a:t>
            </a:r>
            <a:r>
              <a:rPr lang="en-US" sz="1400" dirty="0" smtClean="0"/>
              <a:t>-</a:t>
            </a:r>
            <a:endParaRPr lang="en-US" sz="1400" dirty="0"/>
          </a:p>
          <a:p>
            <a:pPr marL="342900" indent="-342900">
              <a:spcAft>
                <a:spcPts val="600"/>
              </a:spcAft>
              <a:buFont typeface="Wingdings" panose="05000000000000000000" pitchFamily="2" charset="2"/>
              <a:buChar char="§"/>
            </a:pPr>
            <a:r>
              <a:rPr lang="en-US" sz="1400" dirty="0"/>
              <a:t>Supplemental Medical Plans – </a:t>
            </a:r>
            <a:r>
              <a:rPr lang="en-US" sz="1400" b="1" dirty="0">
                <a:solidFill>
                  <a:srgbClr val="FF0000"/>
                </a:solidFill>
              </a:rPr>
              <a:t>NEW Vendor for </a:t>
            </a:r>
            <a:r>
              <a:rPr lang="en-US" sz="1400" b="1" dirty="0" smtClean="0">
                <a:solidFill>
                  <a:srgbClr val="FF0000"/>
                </a:solidFill>
              </a:rPr>
              <a:t>2025 </a:t>
            </a:r>
            <a:r>
              <a:rPr lang="en-US" sz="1400" b="1" dirty="0" smtClean="0"/>
              <a:t>Note – </a:t>
            </a:r>
            <a:r>
              <a:rPr lang="en-US" sz="1400" dirty="0" smtClean="0"/>
              <a:t>Your current elections with Cigna will transfer to MetLife automatically.  Elections may be updated during the Annual Enrollment period.</a:t>
            </a:r>
            <a:endParaRPr lang="en-US" sz="1400" b="1" dirty="0">
              <a:solidFill>
                <a:srgbClr val="FF0000"/>
              </a:solidFill>
            </a:endParaRPr>
          </a:p>
          <a:p>
            <a:pPr marL="800100" lvl="1" indent="-342900">
              <a:spcAft>
                <a:spcPts val="600"/>
              </a:spcAft>
              <a:buFont typeface="Wingdings" panose="05000000000000000000" pitchFamily="2" charset="2"/>
              <a:buChar char="ð"/>
            </a:pPr>
            <a:r>
              <a:rPr lang="en-US" sz="1400" dirty="0"/>
              <a:t>Hospital Care</a:t>
            </a:r>
          </a:p>
          <a:p>
            <a:pPr marL="800100" lvl="1" indent="-342900">
              <a:spcAft>
                <a:spcPts val="600"/>
              </a:spcAft>
              <a:buFont typeface="Wingdings" panose="05000000000000000000" pitchFamily="2" charset="2"/>
              <a:buChar char="ð"/>
            </a:pPr>
            <a:r>
              <a:rPr lang="en-US" sz="1400" dirty="0"/>
              <a:t>Accidental Injury</a:t>
            </a:r>
          </a:p>
          <a:p>
            <a:pPr marL="800100" lvl="1" indent="-342900">
              <a:spcAft>
                <a:spcPts val="600"/>
              </a:spcAft>
              <a:buFont typeface="Wingdings" panose="05000000000000000000" pitchFamily="2" charset="2"/>
              <a:buChar char="ð"/>
            </a:pPr>
            <a:r>
              <a:rPr lang="en-US" sz="1400" dirty="0"/>
              <a:t>Critical </a:t>
            </a:r>
            <a:r>
              <a:rPr lang="en-US" sz="1400" dirty="0" smtClean="0"/>
              <a:t>Illness</a:t>
            </a:r>
            <a:endParaRPr lang="en-US" sz="1400" dirty="0"/>
          </a:p>
          <a:p>
            <a:pPr marL="342900" indent="-342900">
              <a:spcAft>
                <a:spcPts val="600"/>
              </a:spcAft>
              <a:buFont typeface="Wingdings" panose="05000000000000000000" pitchFamily="2" charset="2"/>
              <a:buChar char="§"/>
            </a:pPr>
            <a:endParaRPr lang="en-US" sz="1600" dirty="0" smtClean="0"/>
          </a:p>
        </p:txBody>
      </p:sp>
    </p:spTree>
    <p:extLst>
      <p:ext uri="{BB962C8B-B14F-4D97-AF65-F5344CB8AC3E}">
        <p14:creationId xmlns:p14="http://schemas.microsoft.com/office/powerpoint/2010/main" val="875171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Enrollment</a:t>
            </a:r>
            <a:endParaRPr lang="en-US" dirty="0"/>
          </a:p>
        </p:txBody>
      </p:sp>
      <p:sp>
        <p:nvSpPr>
          <p:cNvPr id="3" name="Rectangle 2"/>
          <p:cNvSpPr/>
          <p:nvPr/>
        </p:nvSpPr>
        <p:spPr>
          <a:xfrm>
            <a:off x="522014" y="1565765"/>
            <a:ext cx="5402317" cy="3527119"/>
          </a:xfrm>
          <a:prstGeom prst="rect">
            <a:avLst/>
          </a:prstGeom>
        </p:spPr>
        <p:txBody>
          <a:bodyPr wrap="square">
            <a:spAutoFit/>
          </a:bodyPr>
          <a:lstStyle/>
          <a:p>
            <a:pPr fontAlgn="base">
              <a:lnSpc>
                <a:spcPct val="115000"/>
              </a:lnSpc>
              <a:spcAft>
                <a:spcPts val="600"/>
              </a:spcAft>
            </a:pPr>
            <a:r>
              <a:rPr lang="en-US" sz="1400" b="1" dirty="0">
                <a:latin typeface="Calibri" panose="020F0502020204030204" pitchFamily="34" charset="0"/>
                <a:ea typeface="Calibri" panose="020F0502020204030204" pitchFamily="34" charset="0"/>
                <a:cs typeface="Times New Roman" panose="02020603050405020304" pitchFamily="18" charset="0"/>
              </a:rPr>
              <a:t>Salaried </a:t>
            </a:r>
            <a:r>
              <a:rPr lang="en-US" sz="1400" b="1" dirty="0" smtClean="0">
                <a:latin typeface="Calibri" panose="020F0502020204030204" pitchFamily="34" charset="0"/>
                <a:ea typeface="Calibri" panose="020F0502020204030204" pitchFamily="34" charset="0"/>
                <a:cs typeface="Times New Roman" panose="02020603050405020304" pitchFamily="18" charset="0"/>
              </a:rPr>
              <a:t>associates</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are eligible for benefits on their Date of Hire and </a:t>
            </a:r>
            <a:r>
              <a:rPr lang="en-US" sz="1400" dirty="0" smtClean="0">
                <a:latin typeface="Calibri" panose="020F0502020204030204" pitchFamily="34" charset="0"/>
                <a:ea typeface="Calibri" panose="020F0502020204030204" pitchFamily="34" charset="0"/>
                <a:cs typeface="Times New Roman" panose="02020603050405020304" pitchFamily="18" charset="0"/>
              </a:rPr>
              <a:t>must </a:t>
            </a:r>
            <a:r>
              <a:rPr lang="en-US" sz="1400" dirty="0">
                <a:latin typeface="Calibri" panose="020F0502020204030204" pitchFamily="34" charset="0"/>
                <a:ea typeface="Calibri" panose="020F0502020204030204" pitchFamily="34" charset="0"/>
                <a:cs typeface="Times New Roman" panose="02020603050405020304" pitchFamily="18" charset="0"/>
              </a:rPr>
              <a:t>enroll in </a:t>
            </a:r>
            <a:r>
              <a:rPr lang="en-US" sz="1400" dirty="0" smtClean="0">
                <a:latin typeface="Calibri" panose="020F0502020204030204" pitchFamily="34" charset="0"/>
                <a:ea typeface="Calibri" panose="020F0502020204030204" pitchFamily="34" charset="0"/>
                <a:cs typeface="Times New Roman" panose="02020603050405020304" pitchFamily="18" charset="0"/>
              </a:rPr>
              <a:t>2025 </a:t>
            </a:r>
            <a:r>
              <a:rPr lang="en-US" sz="1400" dirty="0">
                <a:latin typeface="Calibri" panose="020F0502020204030204" pitchFamily="34" charset="0"/>
                <a:ea typeface="Calibri" panose="020F0502020204030204" pitchFamily="34" charset="0"/>
                <a:cs typeface="Times New Roman" panose="02020603050405020304" pitchFamily="18" charset="0"/>
              </a:rPr>
              <a:t>benefits in the </a:t>
            </a:r>
            <a:r>
              <a:rPr lang="en-US" sz="1400" dirty="0" smtClean="0">
                <a:latin typeface="Calibri" panose="020F0502020204030204" pitchFamily="34" charset="0"/>
                <a:ea typeface="Calibri" panose="020F0502020204030204" pitchFamily="34" charset="0"/>
                <a:cs typeface="Times New Roman" panose="02020603050405020304" pitchFamily="18" charset="0"/>
              </a:rPr>
              <a:t>Benefit </a:t>
            </a:r>
            <a:r>
              <a:rPr lang="en-US" sz="1400" dirty="0">
                <a:latin typeface="Calibri" panose="020F0502020204030204" pitchFamily="34" charset="0"/>
                <a:ea typeface="Calibri" panose="020F0502020204030204" pitchFamily="34" charset="0"/>
                <a:cs typeface="Times New Roman" panose="02020603050405020304" pitchFamily="18" charset="0"/>
              </a:rPr>
              <a:t>Center (Businessolver) portal during the Annual Enrollment event November </a:t>
            </a:r>
            <a:r>
              <a:rPr lang="en-US" sz="1400" dirty="0" smtClean="0">
                <a:latin typeface="Calibri" panose="020F0502020204030204" pitchFamily="34" charset="0"/>
                <a:ea typeface="Calibri" panose="020F0502020204030204" pitchFamily="34" charset="0"/>
                <a:cs typeface="Times New Roman" panose="02020603050405020304" pitchFamily="18" charset="0"/>
              </a:rPr>
              <a:t>6, 2024  </a:t>
            </a:r>
            <a:r>
              <a:rPr lang="en-US" sz="1400" dirty="0">
                <a:latin typeface="Calibri" panose="020F0502020204030204" pitchFamily="34" charset="0"/>
                <a:ea typeface="Calibri" panose="020F0502020204030204" pitchFamily="34" charset="0"/>
                <a:cs typeface="Times New Roman" panose="02020603050405020304" pitchFamily="18" charset="0"/>
              </a:rPr>
              <a:t>running through November </a:t>
            </a:r>
            <a:r>
              <a:rPr lang="en-US" sz="1400" dirty="0" smtClean="0">
                <a:latin typeface="Calibri" panose="020F0502020204030204" pitchFamily="34" charset="0"/>
                <a:ea typeface="Calibri" panose="020F0502020204030204" pitchFamily="34" charset="0"/>
                <a:cs typeface="Times New Roman" panose="02020603050405020304" pitchFamily="18" charset="0"/>
              </a:rPr>
              <a:t>20, 2024.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fontAlgn="base">
              <a:lnSpc>
                <a:spcPct val="115000"/>
              </a:lnSpc>
              <a:spcAft>
                <a:spcPts val="600"/>
              </a:spcAft>
            </a:pPr>
            <a:r>
              <a:rPr lang="en-US" sz="1400" b="1" dirty="0">
                <a:latin typeface="Calibri" panose="020F0502020204030204" pitchFamily="34" charset="0"/>
                <a:ea typeface="Calibri" panose="020F0502020204030204" pitchFamily="34" charset="0"/>
                <a:cs typeface="Times New Roman" panose="02020603050405020304" pitchFamily="18" charset="0"/>
              </a:rPr>
              <a:t>Salaried Example: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DOH </a:t>
            </a:r>
            <a:r>
              <a:rPr lang="en-US" sz="1400" dirty="0" smtClean="0">
                <a:latin typeface="Calibri" panose="020F0502020204030204" pitchFamily="34" charset="0"/>
                <a:ea typeface="Calibri" panose="020F0502020204030204" pitchFamily="34" charset="0"/>
                <a:cs typeface="Times New Roman" panose="02020603050405020304" pitchFamily="18" charset="0"/>
              </a:rPr>
              <a:t>October 30, 2024 </a:t>
            </a:r>
            <a:r>
              <a:rPr lang="en-US" sz="1400" dirty="0">
                <a:latin typeface="Calibri" panose="020F0502020204030204" pitchFamily="34" charset="0"/>
                <a:ea typeface="Calibri" panose="020F0502020204030204" pitchFamily="34" charset="0"/>
                <a:cs typeface="Times New Roman" panose="02020603050405020304" pitchFamily="18" charset="0"/>
              </a:rPr>
              <a:t>(benefits effective date of hire)</a:t>
            </a:r>
          </a:p>
          <a:p>
            <a:pPr marL="285750" indent="-285750" fontAlgn="base">
              <a:lnSpc>
                <a:spcPct val="115000"/>
              </a:lnSpc>
              <a:spcAft>
                <a:spcPts val="6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Step 1 – enroll in benefits effective </a:t>
            </a:r>
            <a:r>
              <a:rPr lang="en-US" sz="1400" dirty="0" smtClean="0">
                <a:latin typeface="Calibri" panose="020F0502020204030204" pitchFamily="34" charset="0"/>
                <a:ea typeface="Calibri" panose="020F0502020204030204" pitchFamily="34" charset="0"/>
                <a:cs typeface="Times New Roman" panose="02020603050405020304" pitchFamily="18" charset="0"/>
              </a:rPr>
              <a:t>10/30/24 </a:t>
            </a:r>
            <a:r>
              <a:rPr lang="en-US" sz="1400" dirty="0">
                <a:latin typeface="Calibri" panose="020F0502020204030204" pitchFamily="34" charset="0"/>
                <a:ea typeface="Calibri" panose="020F0502020204030204" pitchFamily="34" charset="0"/>
                <a:cs typeface="Times New Roman" panose="02020603050405020304" pitchFamily="18" charset="0"/>
              </a:rPr>
              <a:t>in </a:t>
            </a:r>
            <a:r>
              <a:rPr lang="en-US" sz="1400" dirty="0" smtClean="0">
                <a:latin typeface="Calibri" panose="020F0502020204030204" pitchFamily="34" charset="0"/>
                <a:ea typeface="Calibri" panose="020F0502020204030204" pitchFamily="34" charset="0"/>
                <a:cs typeface="Times New Roman" panose="02020603050405020304" pitchFamily="18" charset="0"/>
              </a:rPr>
              <a:t>the Health </a:t>
            </a:r>
            <a:r>
              <a:rPr lang="en-US" sz="1400" dirty="0">
                <a:latin typeface="Calibri" panose="020F0502020204030204" pitchFamily="34" charset="0"/>
                <a:ea typeface="Calibri" panose="020F0502020204030204" pitchFamily="34" charset="0"/>
                <a:cs typeface="Times New Roman" panose="02020603050405020304" pitchFamily="18" charset="0"/>
              </a:rPr>
              <a:t>Benefits Center </a:t>
            </a:r>
          </a:p>
          <a:p>
            <a:pPr marL="342900" marR="0" lvl="0" indent="-342900" fontAlgn="base">
              <a:lnSpc>
                <a:spcPct val="115000"/>
              </a:lnSpc>
              <a:spcAft>
                <a:spcPts val="600"/>
              </a:spcAft>
              <a:buFont typeface="Wingdings" panose="05000000000000000000" pitchFamily="2" charset="2"/>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Step </a:t>
            </a:r>
            <a:r>
              <a:rPr lang="en-US" sz="1400" dirty="0">
                <a:latin typeface="Calibri" panose="020F0502020204030204" pitchFamily="34" charset="0"/>
                <a:ea typeface="Calibri" panose="020F0502020204030204" pitchFamily="34" charset="0"/>
                <a:cs typeface="Times New Roman" panose="02020603050405020304" pitchFamily="18" charset="0"/>
              </a:rPr>
              <a:t>2 – enroll in benefits effective </a:t>
            </a:r>
            <a:r>
              <a:rPr lang="en-US" sz="1400" dirty="0" smtClean="0">
                <a:latin typeface="Calibri" panose="020F0502020204030204" pitchFamily="34" charset="0"/>
                <a:ea typeface="Calibri" panose="020F0502020204030204" pitchFamily="34" charset="0"/>
                <a:cs typeface="Times New Roman" panose="02020603050405020304" pitchFamily="18" charset="0"/>
              </a:rPr>
              <a:t>1/1/25 </a:t>
            </a:r>
            <a:r>
              <a:rPr lang="en-US" sz="1400" dirty="0">
                <a:latin typeface="Calibri" panose="020F0502020204030204" pitchFamily="34" charset="0"/>
                <a:ea typeface="Calibri" panose="020F0502020204030204" pitchFamily="34" charset="0"/>
                <a:cs typeface="Times New Roman" panose="02020603050405020304" pitchFamily="18" charset="0"/>
              </a:rPr>
              <a:t>during the Annual Enrollment event </a:t>
            </a:r>
            <a:r>
              <a:rPr lang="en-US" sz="1400" dirty="0" smtClean="0">
                <a:latin typeface="Calibri" panose="020F0502020204030204" pitchFamily="34" charset="0"/>
                <a:ea typeface="Calibri" panose="020F0502020204030204" pitchFamily="34" charset="0"/>
                <a:cs typeface="Times New Roman" panose="02020603050405020304" pitchFamily="18" charset="0"/>
              </a:rPr>
              <a:t>11/6 </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11/20 </a:t>
            </a:r>
            <a:r>
              <a:rPr lang="en-US" sz="1400" dirty="0">
                <a:latin typeface="Calibri" panose="020F0502020204030204" pitchFamily="34" charset="0"/>
                <a:ea typeface="Calibri" panose="020F0502020204030204" pitchFamily="34" charset="0"/>
                <a:cs typeface="Times New Roman" panose="02020603050405020304" pitchFamily="18" charset="0"/>
              </a:rPr>
              <a:t>in the </a:t>
            </a:r>
            <a:r>
              <a:rPr lang="en-US" sz="1400" dirty="0" smtClean="0">
                <a:latin typeface="Calibri" panose="020F0502020204030204" pitchFamily="34" charset="0"/>
                <a:ea typeface="Calibri" panose="020F0502020204030204" pitchFamily="34" charset="0"/>
                <a:cs typeface="Times New Roman" panose="02020603050405020304" pitchFamily="18" charset="0"/>
              </a:rPr>
              <a:t>Health</a:t>
            </a:r>
            <a:r>
              <a:rPr lang="en-US" sz="1400" u="sng" dirty="0">
                <a:latin typeface="Calibri" panose="020F0502020204030204" pitchFamily="34" charset="0"/>
                <a:ea typeface="Calibri" panose="020F0502020204030204" pitchFamily="34" charset="0"/>
                <a:cs typeface="Times New Roman" panose="02020603050405020304" pitchFamily="18" charset="0"/>
              </a:rPr>
              <a:t> </a:t>
            </a:r>
            <a:r>
              <a:rPr lang="en-US" sz="1400" dirty="0" smtClean="0">
                <a:latin typeface="Calibri" panose="020F0502020204030204" pitchFamily="34" charset="0"/>
                <a:ea typeface="Calibri" panose="020F0502020204030204" pitchFamily="34" charset="0"/>
                <a:cs typeface="Times New Roman" panose="02020603050405020304" pitchFamily="18" charset="0"/>
              </a:rPr>
              <a:t>Benefits </a:t>
            </a:r>
            <a:r>
              <a:rPr lang="en-US" sz="1400" dirty="0">
                <a:latin typeface="Calibri" panose="020F0502020204030204" pitchFamily="34" charset="0"/>
                <a:ea typeface="Calibri" panose="020F0502020204030204" pitchFamily="34" charset="0"/>
                <a:cs typeface="Times New Roman" panose="02020603050405020304" pitchFamily="18" charset="0"/>
              </a:rPr>
              <a:t>Center </a:t>
            </a:r>
          </a:p>
          <a:p>
            <a:pPr fontAlgn="base">
              <a:lnSpc>
                <a:spcPct val="115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p:cNvSpPr/>
          <p:nvPr/>
        </p:nvSpPr>
        <p:spPr>
          <a:xfrm>
            <a:off x="5924331" y="1481682"/>
            <a:ext cx="5952359" cy="5179880"/>
          </a:xfrm>
          <a:prstGeom prst="rect">
            <a:avLst/>
          </a:prstGeom>
        </p:spPr>
        <p:txBody>
          <a:bodyPr wrap="square">
            <a:spAutoFit/>
          </a:bodyPr>
          <a:lstStyle/>
          <a:p>
            <a:pPr fontAlgn="base">
              <a:lnSpc>
                <a:spcPct val="115000"/>
              </a:lnSpc>
              <a:spcAft>
                <a:spcPts val="600"/>
              </a:spcAft>
            </a:pPr>
            <a:r>
              <a:rPr lang="en-US" sz="1400" b="1" dirty="0" smtClean="0">
                <a:latin typeface="Calibri" panose="020F0502020204030204" pitchFamily="34" charset="0"/>
                <a:ea typeface="Calibri" panose="020F0502020204030204" pitchFamily="34" charset="0"/>
                <a:cs typeface="Times New Roman" panose="02020603050405020304" pitchFamily="18" charset="0"/>
              </a:rPr>
              <a:t>Hourly associates</a:t>
            </a:r>
            <a:r>
              <a:rPr lang="en-US" sz="1400" dirty="0" smtClean="0">
                <a:latin typeface="Calibri" panose="020F0502020204030204" pitchFamily="34" charset="0"/>
                <a:ea typeface="Calibri" panose="020F0502020204030204" pitchFamily="34" charset="0"/>
                <a:cs typeface="Times New Roman" panose="02020603050405020304" pitchFamily="18" charset="0"/>
              </a:rPr>
              <a:t> with a hire date of </a:t>
            </a:r>
            <a:r>
              <a:rPr lang="en-US" sz="1400" b="1" i="1" u="sng" dirty="0" smtClean="0">
                <a:latin typeface="Calibri" panose="020F0502020204030204" pitchFamily="34" charset="0"/>
                <a:ea typeface="Calibri" panose="020F0502020204030204" pitchFamily="34" charset="0"/>
                <a:cs typeface="Times New Roman" panose="02020603050405020304" pitchFamily="18" charset="0"/>
              </a:rPr>
              <a:t>October 4, 2024 through November 20, 2024 </a:t>
            </a:r>
            <a:r>
              <a:rPr lang="en-US" sz="1400" dirty="0" smtClean="0">
                <a:latin typeface="Calibri" panose="020F0502020204030204" pitchFamily="34" charset="0"/>
                <a:ea typeface="Calibri" panose="020F0502020204030204" pitchFamily="34" charset="0"/>
                <a:cs typeface="Times New Roman" panose="02020603050405020304" pitchFamily="18" charset="0"/>
              </a:rPr>
              <a:t>will be eligible </a:t>
            </a:r>
            <a:r>
              <a:rPr lang="en-US" sz="1400" b="1" i="1" u="sng" dirty="0" smtClean="0">
                <a:latin typeface="Calibri" panose="020F0502020204030204" pitchFamily="34" charset="0"/>
                <a:ea typeface="Calibri" panose="020F0502020204030204" pitchFamily="34" charset="0"/>
                <a:cs typeface="Times New Roman" panose="02020603050405020304" pitchFamily="18" charset="0"/>
              </a:rPr>
              <a:t>to elect benefits during the 2025 Annual Enrollment event</a:t>
            </a:r>
            <a:r>
              <a:rPr lang="en-US" sz="1400" dirty="0" smtClean="0">
                <a:latin typeface="Calibri" panose="020F0502020204030204" pitchFamily="34" charset="0"/>
                <a:ea typeface="Calibri" panose="020F0502020204030204" pitchFamily="34" charset="0"/>
                <a:cs typeface="Times New Roman" panose="02020603050405020304" pitchFamily="18" charset="0"/>
              </a:rPr>
              <a:t>, beginning November 6, 2024 running through November 20, 2024. </a:t>
            </a: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Their benefits will be effective following 90 days of employment. Hourly associates hired after the 2025 Annual Enrollment close will be invited to enroll in benefits in the Businessolver portal by way of a newly eligible email notification.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 </a:t>
            </a:r>
          </a:p>
          <a:p>
            <a:pPr fontAlgn="base">
              <a:lnSpc>
                <a:spcPct val="115000"/>
              </a:lnSpc>
              <a:spcAft>
                <a:spcPts val="600"/>
              </a:spcAft>
            </a:pPr>
            <a:r>
              <a:rPr lang="en-US" sz="1400" b="1" dirty="0" smtClean="0">
                <a:latin typeface="Calibri" panose="020F0502020204030204" pitchFamily="34" charset="0"/>
                <a:ea typeface="Calibri" panose="020F0502020204030204" pitchFamily="34" charset="0"/>
                <a:cs typeface="Times New Roman" panose="02020603050405020304" pitchFamily="18" charset="0"/>
              </a:rPr>
              <a:t>Hourly </a:t>
            </a:r>
            <a:r>
              <a:rPr lang="en-US" sz="1400" b="1" dirty="0">
                <a:latin typeface="Calibri" panose="020F0502020204030204" pitchFamily="34" charset="0"/>
                <a:ea typeface="Calibri" panose="020F0502020204030204" pitchFamily="34" charset="0"/>
                <a:cs typeface="Times New Roman" panose="02020603050405020304" pitchFamily="18" charset="0"/>
              </a:rPr>
              <a:t>Example: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fontAlgn="base">
              <a:lnSpc>
                <a:spcPct val="115000"/>
              </a:lnSpc>
              <a:spcAft>
                <a:spcPts val="6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DOH October </a:t>
            </a:r>
            <a:r>
              <a:rPr lang="en-US" sz="1400" dirty="0" smtClean="0">
                <a:latin typeface="Calibri" panose="020F0502020204030204" pitchFamily="34" charset="0"/>
                <a:ea typeface="Calibri" panose="020F0502020204030204" pitchFamily="34" charset="0"/>
                <a:cs typeface="Times New Roman" panose="02020603050405020304" pitchFamily="18" charset="0"/>
              </a:rPr>
              <a:t>16, 2024 </a:t>
            </a:r>
            <a:r>
              <a:rPr lang="en-US" sz="1400" dirty="0">
                <a:latin typeface="Calibri" panose="020F0502020204030204" pitchFamily="34" charset="0"/>
                <a:ea typeface="Calibri" panose="020F0502020204030204" pitchFamily="34" charset="0"/>
                <a:cs typeface="Times New Roman" panose="02020603050405020304" pitchFamily="18" charset="0"/>
              </a:rPr>
              <a:t>(benefits </a:t>
            </a:r>
            <a:r>
              <a:rPr lang="en-US" sz="1400" dirty="0" smtClean="0">
                <a:latin typeface="Calibri" panose="020F0502020204030204" pitchFamily="34" charset="0"/>
                <a:ea typeface="Calibri" panose="020F0502020204030204" pitchFamily="34" charset="0"/>
                <a:cs typeface="Times New Roman" panose="02020603050405020304" pitchFamily="18" charset="0"/>
              </a:rPr>
              <a:t>will be effective </a:t>
            </a:r>
            <a:r>
              <a:rPr lang="en-US" sz="1400" dirty="0">
                <a:latin typeface="Calibri" panose="020F0502020204030204" pitchFamily="34" charset="0"/>
                <a:ea typeface="Calibri" panose="020F0502020204030204" pitchFamily="34" charset="0"/>
                <a:cs typeface="Times New Roman" panose="02020603050405020304" pitchFamily="18" charset="0"/>
              </a:rPr>
              <a:t>following 90 days of </a:t>
            </a:r>
            <a:r>
              <a:rPr lang="en-US" sz="1400" dirty="0" smtClean="0">
                <a:latin typeface="Calibri" panose="020F0502020204030204" pitchFamily="34" charset="0"/>
                <a:ea typeface="Calibri" panose="020F0502020204030204" pitchFamily="34" charset="0"/>
                <a:cs typeface="Times New Roman" panose="02020603050405020304" pitchFamily="18" charset="0"/>
              </a:rPr>
              <a:t>service)</a:t>
            </a:r>
          </a:p>
          <a:p>
            <a:pPr fontAlgn="base">
              <a:lnSpc>
                <a:spcPct val="115000"/>
              </a:lnSpc>
              <a:spcAft>
                <a:spcPts val="60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Step </a:t>
            </a:r>
            <a:r>
              <a:rPr lang="en-US" sz="1400" dirty="0">
                <a:latin typeface="Calibri" panose="020F0502020204030204" pitchFamily="34" charset="0"/>
                <a:ea typeface="Calibri" panose="020F0502020204030204" pitchFamily="34" charset="0"/>
                <a:cs typeface="Times New Roman" panose="02020603050405020304" pitchFamily="18" charset="0"/>
              </a:rPr>
              <a:t>1 – enroll in benefits effective </a:t>
            </a:r>
            <a:r>
              <a:rPr lang="en-US" sz="1400" dirty="0" smtClean="0">
                <a:latin typeface="Calibri" panose="020F0502020204030204" pitchFamily="34" charset="0"/>
                <a:ea typeface="Calibri" panose="020F0502020204030204" pitchFamily="34" charset="0"/>
                <a:cs typeface="Times New Roman" panose="02020603050405020304" pitchFamily="18" charset="0"/>
              </a:rPr>
              <a:t>1/14/25 </a:t>
            </a:r>
            <a:r>
              <a:rPr lang="en-US" sz="1400" dirty="0">
                <a:latin typeface="Calibri" panose="020F0502020204030204" pitchFamily="34" charset="0"/>
                <a:ea typeface="Calibri" panose="020F0502020204030204" pitchFamily="34" charset="0"/>
                <a:cs typeface="Times New Roman" panose="02020603050405020304" pitchFamily="18" charset="0"/>
              </a:rPr>
              <a:t>during the Annual Enrollment event </a:t>
            </a:r>
            <a:r>
              <a:rPr lang="en-US" sz="1400" dirty="0" smtClean="0">
                <a:latin typeface="Calibri" panose="020F0502020204030204" pitchFamily="34" charset="0"/>
                <a:ea typeface="Calibri" panose="020F0502020204030204" pitchFamily="34" charset="0"/>
                <a:cs typeface="Times New Roman" panose="02020603050405020304" pitchFamily="18" charset="0"/>
              </a:rPr>
              <a:t>11/6 </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smtClean="0">
                <a:latin typeface="Calibri" panose="020F0502020204030204" pitchFamily="34" charset="0"/>
                <a:ea typeface="Calibri" panose="020F0502020204030204" pitchFamily="34" charset="0"/>
                <a:cs typeface="Times New Roman" panose="02020603050405020304" pitchFamily="18" charset="0"/>
              </a:rPr>
              <a:t>11/20 </a:t>
            </a:r>
            <a:r>
              <a:rPr lang="en-US" sz="1400" dirty="0">
                <a:latin typeface="Calibri" panose="020F0502020204030204" pitchFamily="34" charset="0"/>
                <a:ea typeface="Calibri" panose="020F0502020204030204" pitchFamily="34" charset="0"/>
                <a:cs typeface="Times New Roman" panose="02020603050405020304" pitchFamily="18" charset="0"/>
              </a:rPr>
              <a:t>in the </a:t>
            </a:r>
            <a:r>
              <a:rPr lang="en-US" sz="1400" b="1" dirty="0" smtClean="0">
                <a:latin typeface="Calibri" panose="020F0502020204030204" pitchFamily="34" charset="0"/>
                <a:ea typeface="Calibri" panose="020F0502020204030204" pitchFamily="34" charset="0"/>
                <a:cs typeface="Times New Roman" panose="02020603050405020304" pitchFamily="18" charset="0"/>
              </a:rPr>
              <a:t>Health</a:t>
            </a:r>
            <a:r>
              <a:rPr lang="en-US" sz="1400" b="1" u="sng" dirty="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Benefits </a:t>
            </a:r>
            <a:r>
              <a:rPr lang="en-US" sz="1400" b="1" dirty="0">
                <a:latin typeface="Calibri" panose="020F0502020204030204" pitchFamily="34" charset="0"/>
                <a:ea typeface="Calibri" panose="020F0502020204030204" pitchFamily="34" charset="0"/>
                <a:cs typeface="Times New Roman" panose="02020603050405020304" pitchFamily="18" charset="0"/>
              </a:rPr>
              <a:t>Center</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6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fontAlgn="base">
              <a:lnSpc>
                <a:spcPct val="115000"/>
              </a:lnSpc>
              <a:spcAft>
                <a:spcPts val="6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DOH November </a:t>
            </a:r>
            <a:r>
              <a:rPr lang="en-US" sz="1400" dirty="0" smtClean="0">
                <a:latin typeface="Calibri" panose="020F0502020204030204" pitchFamily="34" charset="0"/>
                <a:ea typeface="Calibri" panose="020F0502020204030204" pitchFamily="34" charset="0"/>
                <a:cs typeface="Times New Roman" panose="02020603050405020304" pitchFamily="18" charset="0"/>
              </a:rPr>
              <a:t>20, 2024 </a:t>
            </a:r>
            <a:r>
              <a:rPr lang="en-US" sz="1400" dirty="0">
                <a:latin typeface="Calibri" panose="020F0502020204030204" pitchFamily="34" charset="0"/>
                <a:ea typeface="Calibri" panose="020F0502020204030204" pitchFamily="34" charset="0"/>
                <a:cs typeface="Times New Roman" panose="02020603050405020304" pitchFamily="18" charset="0"/>
              </a:rPr>
              <a:t>(benefits </a:t>
            </a:r>
            <a:r>
              <a:rPr lang="en-US" sz="1400" dirty="0" smtClean="0">
                <a:latin typeface="Calibri" panose="020F0502020204030204" pitchFamily="34" charset="0"/>
                <a:ea typeface="Calibri" panose="020F0502020204030204" pitchFamily="34" charset="0"/>
                <a:cs typeface="Times New Roman" panose="02020603050405020304" pitchFamily="18" charset="0"/>
              </a:rPr>
              <a:t>will be effective following </a:t>
            </a:r>
            <a:r>
              <a:rPr lang="en-US" sz="1400" dirty="0">
                <a:latin typeface="Calibri" panose="020F0502020204030204" pitchFamily="34" charset="0"/>
                <a:ea typeface="Calibri" panose="020F0502020204030204" pitchFamily="34" charset="0"/>
                <a:cs typeface="Times New Roman" panose="02020603050405020304" pitchFamily="18" charset="0"/>
              </a:rPr>
              <a:t>90 days of service)</a:t>
            </a:r>
          </a:p>
          <a:p>
            <a:pPr fontAlgn="base">
              <a:lnSpc>
                <a:spcPct val="115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Step 1 – enroll in benefits effective </a:t>
            </a:r>
            <a:r>
              <a:rPr lang="en-US" sz="1400" dirty="0" smtClean="0">
                <a:latin typeface="Calibri" panose="020F0502020204030204" pitchFamily="34" charset="0"/>
                <a:ea typeface="Calibri" panose="020F0502020204030204" pitchFamily="34" charset="0"/>
                <a:cs typeface="Times New Roman" panose="02020603050405020304" pitchFamily="18" charset="0"/>
              </a:rPr>
              <a:t>2/18/25 </a:t>
            </a:r>
            <a:r>
              <a:rPr lang="en-US" sz="1400" dirty="0">
                <a:latin typeface="Calibri" panose="020F0502020204030204" pitchFamily="34" charset="0"/>
                <a:ea typeface="Calibri" panose="020F0502020204030204" pitchFamily="34" charset="0"/>
                <a:cs typeface="Times New Roman" panose="02020603050405020304" pitchFamily="18" charset="0"/>
              </a:rPr>
              <a:t>in the </a:t>
            </a:r>
            <a:r>
              <a:rPr lang="en-US" sz="1400" b="1" dirty="0" smtClean="0">
                <a:latin typeface="Calibri" panose="020F0502020204030204" pitchFamily="34" charset="0"/>
                <a:ea typeface="Calibri" panose="020F0502020204030204" pitchFamily="34" charset="0"/>
                <a:cs typeface="Times New Roman" panose="02020603050405020304" pitchFamily="18" charset="0"/>
              </a:rPr>
              <a:t>Health</a:t>
            </a:r>
            <a:r>
              <a:rPr lang="en-US" sz="1400" b="1" u="sng" dirty="0" smtClean="0">
                <a:latin typeface="Calibri" panose="020F0502020204030204" pitchFamily="34" charset="0"/>
                <a:ea typeface="Calibri" panose="020F0502020204030204" pitchFamily="34" charset="0"/>
                <a:cs typeface="Times New Roman" panose="02020603050405020304" pitchFamily="18" charset="0"/>
              </a:rPr>
              <a:t> </a:t>
            </a:r>
            <a:r>
              <a:rPr lang="en-US" sz="1400" b="1" dirty="0" smtClean="0">
                <a:latin typeface="Calibri" panose="020F0502020204030204" pitchFamily="34" charset="0"/>
                <a:ea typeface="Calibri" panose="020F0502020204030204" pitchFamily="34" charset="0"/>
                <a:cs typeface="Times New Roman" panose="02020603050405020304" pitchFamily="18" charset="0"/>
              </a:rPr>
              <a:t>Benefits </a:t>
            </a:r>
            <a:r>
              <a:rPr lang="en-US" sz="1400" b="1" dirty="0">
                <a:latin typeface="Calibri" panose="020F0502020204030204" pitchFamily="34" charset="0"/>
                <a:ea typeface="Calibri" panose="020F0502020204030204" pitchFamily="34" charset="0"/>
                <a:cs typeface="Times New Roman" panose="02020603050405020304" pitchFamily="18" charset="0"/>
              </a:rPr>
              <a:t>Center</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600"/>
              </a:spcAft>
            </a:pPr>
            <a:r>
              <a:rPr lang="en-US" sz="1400" dirty="0" smtClean="0">
                <a:latin typeface="Calibri" panose="020F0502020204030204" pitchFamily="34" charset="0"/>
                <a:ea typeface="Calibri" panose="020F0502020204030204" pitchFamily="34" charset="0"/>
                <a:cs typeface="Times New Roman" panose="02020603050405020304" pitchFamily="18" charset="0"/>
              </a:rPr>
              <a:t>enrollment </a:t>
            </a:r>
            <a:r>
              <a:rPr lang="en-US" sz="1400" dirty="0">
                <a:latin typeface="Calibri" panose="020F0502020204030204" pitchFamily="34" charset="0"/>
                <a:ea typeface="Calibri" panose="020F0502020204030204" pitchFamily="34" charset="0"/>
                <a:cs typeface="Times New Roman" panose="02020603050405020304" pitchFamily="18" charset="0"/>
              </a:rPr>
              <a:t>must be completed within the 31 day enrollment window</a:t>
            </a:r>
          </a:p>
          <a:p>
            <a:pPr>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6206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On How To Prepare</a:t>
            </a:r>
            <a:endParaRPr lang="en-US" dirty="0"/>
          </a:p>
        </p:txBody>
      </p:sp>
      <p:sp>
        <p:nvSpPr>
          <p:cNvPr id="3" name="Rectangle 2"/>
          <p:cNvSpPr/>
          <p:nvPr/>
        </p:nvSpPr>
        <p:spPr>
          <a:xfrm>
            <a:off x="554745" y="948315"/>
            <a:ext cx="11586411" cy="6432530"/>
          </a:xfrm>
          <a:prstGeom prst="rect">
            <a:avLst/>
          </a:prstGeom>
        </p:spPr>
        <p:txBody>
          <a:bodyPr wrap="square">
            <a:spAutoFit/>
          </a:bodyPr>
          <a:lstStyle/>
          <a:p>
            <a:endParaRPr lang="en-US" sz="2400" b="1" dirty="0" smtClean="0">
              <a:solidFill>
                <a:srgbClr val="018790"/>
              </a:solidFill>
            </a:endParaRPr>
          </a:p>
          <a:p>
            <a:r>
              <a:rPr lang="en-US" sz="2400" b="1" dirty="0" smtClean="0">
                <a:solidFill>
                  <a:srgbClr val="018790"/>
                </a:solidFill>
              </a:rPr>
              <a:t>Make </a:t>
            </a:r>
            <a:r>
              <a:rPr lang="en-US" sz="2400" b="1" dirty="0">
                <a:solidFill>
                  <a:srgbClr val="018790"/>
                </a:solidFill>
              </a:rPr>
              <a:t>Choices that Fit your </a:t>
            </a:r>
            <a:r>
              <a:rPr lang="en-US" sz="2400" b="1" dirty="0" smtClean="0">
                <a:solidFill>
                  <a:srgbClr val="018790"/>
                </a:solidFill>
              </a:rPr>
              <a:t>Needs</a:t>
            </a:r>
          </a:p>
          <a:p>
            <a:pPr algn="ctr">
              <a:spcBef>
                <a:spcPts val="600"/>
              </a:spcBef>
              <a:spcAft>
                <a:spcPts val="600"/>
              </a:spcAft>
            </a:pPr>
            <a:r>
              <a:rPr lang="en-US" sz="2000" b="1" u="sng" dirty="0" smtClean="0"/>
              <a:t>Your </a:t>
            </a:r>
            <a:r>
              <a:rPr lang="en-US" sz="2000" b="1" u="sng" dirty="0"/>
              <a:t>Responsibilities During Annual Enrollment: </a:t>
            </a:r>
          </a:p>
          <a:p>
            <a:pPr marL="342900" indent="-342900">
              <a:spcBef>
                <a:spcPts val="600"/>
              </a:spcBef>
              <a:spcAft>
                <a:spcPts val="600"/>
              </a:spcAft>
              <a:buFont typeface="Arial" panose="020B0604020202020204" pitchFamily="34" charset="0"/>
              <a:buChar char="•"/>
            </a:pPr>
            <a:r>
              <a:rPr lang="en-US" sz="1900" dirty="0" smtClean="0"/>
              <a:t>Review </a:t>
            </a:r>
            <a:r>
              <a:rPr lang="en-US" sz="1900" dirty="0"/>
              <a:t>all communications regarding Annual </a:t>
            </a:r>
            <a:r>
              <a:rPr lang="en-US" sz="1900" dirty="0" smtClean="0"/>
              <a:t>Enrollment </a:t>
            </a:r>
            <a:endParaRPr lang="en-US" sz="1900" dirty="0"/>
          </a:p>
          <a:p>
            <a:pPr marL="342900" indent="-342900">
              <a:spcBef>
                <a:spcPts val="600"/>
              </a:spcBef>
              <a:spcAft>
                <a:spcPts val="600"/>
              </a:spcAft>
              <a:buFont typeface="Arial" panose="020B0604020202020204" pitchFamily="34" charset="0"/>
              <a:buChar char="•"/>
            </a:pPr>
            <a:r>
              <a:rPr lang="en-US" sz="1900" dirty="0" smtClean="0"/>
              <a:t>Educate </a:t>
            </a:r>
            <a:r>
              <a:rPr lang="en-US" sz="1900" dirty="0"/>
              <a:t>yourself on plan offerings </a:t>
            </a:r>
            <a:endParaRPr lang="en-US" sz="1900" dirty="0" smtClean="0"/>
          </a:p>
          <a:p>
            <a:pPr marL="342900" indent="-342900">
              <a:spcBef>
                <a:spcPts val="600"/>
              </a:spcBef>
              <a:spcAft>
                <a:spcPts val="600"/>
              </a:spcAft>
              <a:buFont typeface="Arial" panose="020B0604020202020204" pitchFamily="34" charset="0"/>
              <a:buChar char="•"/>
            </a:pPr>
            <a:r>
              <a:rPr lang="en-US" sz="1900" dirty="0" smtClean="0"/>
              <a:t>If you are thinking about participating in an FSA consider your past expenses carefully to avoid potentially forfeiting unused funds</a:t>
            </a:r>
            <a:endParaRPr lang="en-US" sz="1900" dirty="0"/>
          </a:p>
          <a:p>
            <a:pPr marL="342900" indent="-342900">
              <a:spcBef>
                <a:spcPts val="600"/>
              </a:spcBef>
              <a:spcAft>
                <a:spcPts val="600"/>
              </a:spcAft>
              <a:buFont typeface="Arial" panose="020B0604020202020204" pitchFamily="34" charset="0"/>
              <a:buChar char="•"/>
            </a:pPr>
            <a:r>
              <a:rPr lang="en-US" sz="1900" dirty="0" smtClean="0"/>
              <a:t>If adding a dependent make sure you have proper documents available to complete the dependent verification process.</a:t>
            </a:r>
          </a:p>
          <a:p>
            <a:pPr marL="342900" indent="-342900">
              <a:spcBef>
                <a:spcPts val="600"/>
              </a:spcBef>
              <a:spcAft>
                <a:spcPts val="600"/>
              </a:spcAft>
              <a:buFont typeface="Arial" panose="020B0604020202020204" pitchFamily="34" charset="0"/>
              <a:buChar char="•"/>
            </a:pPr>
            <a:r>
              <a:rPr lang="en-US" sz="1900" dirty="0" smtClean="0"/>
              <a:t>Do you have a beneficiary on file?  Now is the perfect time to review your beneficiaries and make necessary updates.</a:t>
            </a:r>
            <a:endParaRPr lang="en-US" sz="1900" dirty="0"/>
          </a:p>
          <a:p>
            <a:pPr marL="342900" indent="-342900">
              <a:spcBef>
                <a:spcPts val="600"/>
              </a:spcBef>
              <a:spcAft>
                <a:spcPts val="600"/>
              </a:spcAft>
              <a:buFont typeface="Arial" panose="020B0604020202020204" pitchFamily="34" charset="0"/>
              <a:buChar char="•"/>
            </a:pPr>
            <a:r>
              <a:rPr lang="en-US" sz="1900" dirty="0" smtClean="0"/>
              <a:t>Ensure your changes or updates </a:t>
            </a:r>
            <a:r>
              <a:rPr lang="en-US" sz="1900" dirty="0"/>
              <a:t>have been properly submitted by </a:t>
            </a:r>
            <a:r>
              <a:rPr lang="en-US" sz="1900" dirty="0" smtClean="0"/>
              <a:t>the deadline – November 20, 2024</a:t>
            </a:r>
          </a:p>
          <a:p>
            <a:pPr marL="342900" indent="-342900">
              <a:spcBef>
                <a:spcPts val="600"/>
              </a:spcBef>
              <a:spcAft>
                <a:spcPts val="600"/>
              </a:spcAft>
              <a:buFont typeface="Arial" panose="020B0604020202020204" pitchFamily="34" charset="0"/>
              <a:buChar char="•"/>
            </a:pPr>
            <a:r>
              <a:rPr lang="en-US" sz="1900" dirty="0"/>
              <a:t> Some things to consider when evaluating your benefit elections are: Monthly </a:t>
            </a:r>
            <a:r>
              <a:rPr lang="en-US" sz="1900" dirty="0" smtClean="0"/>
              <a:t>Premium, Provider networks, Deductible</a:t>
            </a:r>
            <a:r>
              <a:rPr lang="en-US" sz="1900" dirty="0"/>
              <a:t>, Coinsurance, and </a:t>
            </a:r>
            <a:r>
              <a:rPr lang="en-US" sz="1900" dirty="0" smtClean="0"/>
              <a:t>Copays; Prescription </a:t>
            </a:r>
            <a:r>
              <a:rPr lang="en-US" sz="1900" dirty="0"/>
              <a:t>coverage and costs </a:t>
            </a:r>
            <a:r>
              <a:rPr lang="en-US" sz="1900" dirty="0" smtClean="0"/>
              <a:t>and estimated  out-of-pocket </a:t>
            </a:r>
            <a:r>
              <a:rPr lang="en-US" sz="1900" dirty="0"/>
              <a:t>costs</a:t>
            </a:r>
          </a:p>
          <a:p>
            <a:pPr marL="342900" indent="-342900">
              <a:spcBef>
                <a:spcPts val="600"/>
              </a:spcBef>
              <a:spcAft>
                <a:spcPts val="600"/>
              </a:spcAft>
              <a:buFont typeface="Arial" panose="020B0604020202020204" pitchFamily="34" charset="0"/>
              <a:buChar char="•"/>
            </a:pPr>
            <a:endParaRPr lang="en-US" sz="2000" dirty="0"/>
          </a:p>
          <a:p>
            <a:pPr marL="342900" indent="-342900">
              <a:spcBef>
                <a:spcPts val="600"/>
              </a:spcBef>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415756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18353</TotalTime>
  <Words>6717</Words>
  <Application>Microsoft Office PowerPoint</Application>
  <PresentationFormat>Widescreen</PresentationFormat>
  <Paragraphs>801</Paragraphs>
  <Slides>35</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Helvetica Neue</vt:lpstr>
      <vt:lpstr>Lucida Handwriting</vt:lpstr>
      <vt:lpstr>Open Sans</vt:lpstr>
      <vt:lpstr>Segoe Script</vt:lpstr>
      <vt:lpstr>Times New Roman</vt:lpstr>
      <vt:lpstr>Webdings</vt:lpstr>
      <vt:lpstr>Wingdings</vt:lpstr>
      <vt:lpstr>Wingdings 3</vt:lpstr>
      <vt:lpstr>Office Theme</vt:lpstr>
      <vt:lpstr>  Annual Enrollment 2025 Overview  What’s New and Changing October 29th and 30th</vt:lpstr>
      <vt:lpstr>Agenda</vt:lpstr>
      <vt:lpstr>2025 Annual Enrollment</vt:lpstr>
      <vt:lpstr>What is Annual Benefits Enrollment?</vt:lpstr>
      <vt:lpstr>2025 Annual Benefits Enrollment Overview </vt:lpstr>
      <vt:lpstr> Eligibility  </vt:lpstr>
      <vt:lpstr>Is Action Required? </vt:lpstr>
      <vt:lpstr>Dual Enrollment</vt:lpstr>
      <vt:lpstr>Suggestions On How To Prepare</vt:lpstr>
      <vt:lpstr>What’s New and Changing for 2025?</vt:lpstr>
      <vt:lpstr>2025 Annual Enrollment Benefits eGuide</vt:lpstr>
      <vt:lpstr>eGuide – Table of Contents</vt:lpstr>
      <vt:lpstr>2025 Medical Plan Pricing </vt:lpstr>
      <vt:lpstr>BCBS Plan New &amp; Changing</vt:lpstr>
      <vt:lpstr>Medical Plans Highlights – BCBS changes</vt:lpstr>
      <vt:lpstr>Teladoc Health – Virtual Primary Care</vt:lpstr>
      <vt:lpstr>Kaiser Plan Design Changes  </vt:lpstr>
      <vt:lpstr>MetLife Supplemental Medical – New &amp; Changing</vt:lpstr>
      <vt:lpstr>Supplemental Medical Options - MetLife</vt:lpstr>
      <vt:lpstr>MetLife Dental Plan Design</vt:lpstr>
      <vt:lpstr>2025 Savings and Spending Account Limits</vt:lpstr>
      <vt:lpstr>Health Savings Account (HSA) Employer Matching Contributions - Increase</vt:lpstr>
      <vt:lpstr>What is a Health Savings Account?</vt:lpstr>
      <vt:lpstr>What is a Flexible Spending Account?</vt:lpstr>
      <vt:lpstr>2025 Commuter Benefit Program and Account Limits</vt:lpstr>
      <vt:lpstr>MyChoice Accounts Administration</vt:lpstr>
      <vt:lpstr>2025 Savings Plan Contribution Limits</vt:lpstr>
      <vt:lpstr>PowerPoint Presentation</vt:lpstr>
      <vt:lpstr>Get Ready To Enroll!</vt:lpstr>
      <vt:lpstr>Annual Enrollment Checklist</vt:lpstr>
      <vt:lpstr>Annual Enrollment Resources</vt:lpstr>
      <vt:lpstr>Enhanced Resources</vt:lpstr>
      <vt:lpstr>MyChoice Mobile App</vt:lpstr>
      <vt:lpstr>Have Questions or Need Assistance?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 Sharon</dc:creator>
  <cp:lastModifiedBy>Erin Geraghty</cp:lastModifiedBy>
  <cp:revision>691</cp:revision>
  <dcterms:created xsi:type="dcterms:W3CDTF">2019-06-18T20:01:04Z</dcterms:created>
  <dcterms:modified xsi:type="dcterms:W3CDTF">2024-11-15T15:13:07Z</dcterms:modified>
</cp:coreProperties>
</file>